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Garet ExtraBold" panose="020B0604020202020204" charset="0"/>
      <p:regular r:id="rId27"/>
    </p:embeddedFont>
    <p:embeddedFont>
      <p:font typeface="Nunito" pitchFamily="2" charset="0"/>
      <p:regular r:id="rId28"/>
      <p:bold r:id="rId29"/>
      <p:italic r:id="rId30"/>
      <p:boldItalic r:id="rId31"/>
    </p:embeddedFont>
    <p:embeddedFont>
      <p:font typeface="Nunito Bold" pitchFamily="2" charset="0"/>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E73D74-997F-4D17-9C47-3D7D56AD73D3}" v="24" dt="2023-07-01T01:37:25.1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yah Mian" userId="01d6219bbed7844a" providerId="Windows Live" clId="Web-{54E73D74-997F-4D17-9C47-3D7D56AD73D3}"/>
    <pc:docChg chg="modSld">
      <pc:chgData name="Rayah Mian" userId="01d6219bbed7844a" providerId="Windows Live" clId="Web-{54E73D74-997F-4D17-9C47-3D7D56AD73D3}" dt="2023-07-01T01:37:25.130" v="23" actId="1076"/>
      <pc:docMkLst>
        <pc:docMk/>
      </pc:docMkLst>
      <pc:sldChg chg="modSp">
        <pc:chgData name="Rayah Mian" userId="01d6219bbed7844a" providerId="Windows Live" clId="Web-{54E73D74-997F-4D17-9C47-3D7D56AD73D3}" dt="2023-07-01T01:34:07.180" v="4" actId="1076"/>
        <pc:sldMkLst>
          <pc:docMk/>
          <pc:sldMk cId="0" sldId="262"/>
        </pc:sldMkLst>
        <pc:graphicFrameChg chg="mod">
          <ac:chgData name="Rayah Mian" userId="01d6219bbed7844a" providerId="Windows Live" clId="Web-{54E73D74-997F-4D17-9C47-3D7D56AD73D3}" dt="2023-07-01T01:33:52.116" v="2" actId="1076"/>
          <ac:graphicFrameMkLst>
            <pc:docMk/>
            <pc:sldMk cId="0" sldId="262"/>
            <ac:graphicFrameMk id="21" creationId="{00000000-0000-0000-0000-000000000000}"/>
          </ac:graphicFrameMkLst>
        </pc:graphicFrameChg>
        <pc:graphicFrameChg chg="mod">
          <ac:chgData name="Rayah Mian" userId="01d6219bbed7844a" providerId="Windows Live" clId="Web-{54E73D74-997F-4D17-9C47-3D7D56AD73D3}" dt="2023-07-01T01:33:59.492" v="3" actId="1076"/>
          <ac:graphicFrameMkLst>
            <pc:docMk/>
            <pc:sldMk cId="0" sldId="262"/>
            <ac:graphicFrameMk id="28" creationId="{00000000-0000-0000-0000-000000000000}"/>
          </ac:graphicFrameMkLst>
        </pc:graphicFrameChg>
        <pc:graphicFrameChg chg="mod">
          <ac:chgData name="Rayah Mian" userId="01d6219bbed7844a" providerId="Windows Live" clId="Web-{54E73D74-997F-4D17-9C47-3D7D56AD73D3}" dt="2023-07-01T01:34:07.180" v="4" actId="1076"/>
          <ac:graphicFrameMkLst>
            <pc:docMk/>
            <pc:sldMk cId="0" sldId="262"/>
            <ac:graphicFrameMk id="29" creationId="{00000000-0000-0000-0000-000000000000}"/>
          </ac:graphicFrameMkLst>
        </pc:graphicFrameChg>
      </pc:sldChg>
      <pc:sldChg chg="modSp">
        <pc:chgData name="Rayah Mian" userId="01d6219bbed7844a" providerId="Windows Live" clId="Web-{54E73D74-997F-4D17-9C47-3D7D56AD73D3}" dt="2023-07-01T01:34:33.525" v="7" actId="1076"/>
        <pc:sldMkLst>
          <pc:docMk/>
          <pc:sldMk cId="0" sldId="265"/>
        </pc:sldMkLst>
        <pc:graphicFrameChg chg="mod">
          <ac:chgData name="Rayah Mian" userId="01d6219bbed7844a" providerId="Windows Live" clId="Web-{54E73D74-997F-4D17-9C47-3D7D56AD73D3}" dt="2023-07-01T01:34:21.259" v="5" actId="1076"/>
          <ac:graphicFrameMkLst>
            <pc:docMk/>
            <pc:sldMk cId="0" sldId="265"/>
            <ac:graphicFrameMk id="21" creationId="{00000000-0000-0000-0000-000000000000}"/>
          </ac:graphicFrameMkLst>
        </pc:graphicFrameChg>
        <pc:graphicFrameChg chg="mod">
          <ac:chgData name="Rayah Mian" userId="01d6219bbed7844a" providerId="Windows Live" clId="Web-{54E73D74-997F-4D17-9C47-3D7D56AD73D3}" dt="2023-07-01T01:34:26.384" v="6" actId="1076"/>
          <ac:graphicFrameMkLst>
            <pc:docMk/>
            <pc:sldMk cId="0" sldId="265"/>
            <ac:graphicFrameMk id="28" creationId="{00000000-0000-0000-0000-000000000000}"/>
          </ac:graphicFrameMkLst>
        </pc:graphicFrameChg>
        <pc:graphicFrameChg chg="mod">
          <ac:chgData name="Rayah Mian" userId="01d6219bbed7844a" providerId="Windows Live" clId="Web-{54E73D74-997F-4D17-9C47-3D7D56AD73D3}" dt="2023-07-01T01:34:33.525" v="7" actId="1076"/>
          <ac:graphicFrameMkLst>
            <pc:docMk/>
            <pc:sldMk cId="0" sldId="265"/>
            <ac:graphicFrameMk id="29" creationId="{00000000-0000-0000-0000-000000000000}"/>
          </ac:graphicFrameMkLst>
        </pc:graphicFrameChg>
      </pc:sldChg>
      <pc:sldChg chg="modSp">
        <pc:chgData name="Rayah Mian" userId="01d6219bbed7844a" providerId="Windows Live" clId="Web-{54E73D74-997F-4D17-9C47-3D7D56AD73D3}" dt="2023-07-01T01:35:07.184" v="12" actId="1076"/>
        <pc:sldMkLst>
          <pc:docMk/>
          <pc:sldMk cId="0" sldId="268"/>
        </pc:sldMkLst>
        <pc:graphicFrameChg chg="mod">
          <ac:chgData name="Rayah Mian" userId="01d6219bbed7844a" providerId="Windows Live" clId="Web-{54E73D74-997F-4D17-9C47-3D7D56AD73D3}" dt="2023-07-01T01:34:46.073" v="9" actId="1076"/>
          <ac:graphicFrameMkLst>
            <pc:docMk/>
            <pc:sldMk cId="0" sldId="268"/>
            <ac:graphicFrameMk id="21" creationId="{00000000-0000-0000-0000-000000000000}"/>
          </ac:graphicFrameMkLst>
        </pc:graphicFrameChg>
        <pc:graphicFrameChg chg="mod">
          <ac:chgData name="Rayah Mian" userId="01d6219bbed7844a" providerId="Windows Live" clId="Web-{54E73D74-997F-4D17-9C47-3D7D56AD73D3}" dt="2023-07-01T01:34:52.402" v="10" actId="1076"/>
          <ac:graphicFrameMkLst>
            <pc:docMk/>
            <pc:sldMk cId="0" sldId="268"/>
            <ac:graphicFrameMk id="28" creationId="{00000000-0000-0000-0000-000000000000}"/>
          </ac:graphicFrameMkLst>
        </pc:graphicFrameChg>
        <pc:graphicFrameChg chg="mod">
          <ac:chgData name="Rayah Mian" userId="01d6219bbed7844a" providerId="Windows Live" clId="Web-{54E73D74-997F-4D17-9C47-3D7D56AD73D3}" dt="2023-07-01T01:35:07.184" v="12" actId="1076"/>
          <ac:graphicFrameMkLst>
            <pc:docMk/>
            <pc:sldMk cId="0" sldId="268"/>
            <ac:graphicFrameMk id="29" creationId="{00000000-0000-0000-0000-000000000000}"/>
          </ac:graphicFrameMkLst>
        </pc:graphicFrameChg>
      </pc:sldChg>
      <pc:sldChg chg="modSp">
        <pc:chgData name="Rayah Mian" userId="01d6219bbed7844a" providerId="Windows Live" clId="Web-{54E73D74-997F-4D17-9C47-3D7D56AD73D3}" dt="2023-07-01T01:37:25.130" v="23" actId="1076"/>
        <pc:sldMkLst>
          <pc:docMk/>
          <pc:sldMk cId="0" sldId="271"/>
        </pc:sldMkLst>
        <pc:graphicFrameChg chg="mod">
          <ac:chgData name="Rayah Mian" userId="01d6219bbed7844a" providerId="Windows Live" clId="Web-{54E73D74-997F-4D17-9C47-3D7D56AD73D3}" dt="2023-07-01T01:37:25.130" v="23" actId="1076"/>
          <ac:graphicFrameMkLst>
            <pc:docMk/>
            <pc:sldMk cId="0" sldId="271"/>
            <ac:graphicFrameMk id="21" creationId="{00000000-0000-0000-0000-000000000000}"/>
          </ac:graphicFrameMkLst>
        </pc:graphicFrameChg>
        <pc:graphicFrameChg chg="mod">
          <ac:chgData name="Rayah Mian" userId="01d6219bbed7844a" providerId="Windows Live" clId="Web-{54E73D74-997F-4D17-9C47-3D7D56AD73D3}" dt="2023-07-01T01:35:23.404" v="14" actId="1076"/>
          <ac:graphicFrameMkLst>
            <pc:docMk/>
            <pc:sldMk cId="0" sldId="271"/>
            <ac:graphicFrameMk id="28" creationId="{00000000-0000-0000-0000-000000000000}"/>
          </ac:graphicFrameMkLst>
        </pc:graphicFrameChg>
        <pc:graphicFrameChg chg="mod">
          <ac:chgData name="Rayah Mian" userId="01d6219bbed7844a" providerId="Windows Live" clId="Web-{54E73D74-997F-4D17-9C47-3D7D56AD73D3}" dt="2023-07-01T01:35:41.233" v="17" actId="1076"/>
          <ac:graphicFrameMkLst>
            <pc:docMk/>
            <pc:sldMk cId="0" sldId="271"/>
            <ac:graphicFrameMk id="29" creationId="{00000000-0000-0000-0000-000000000000}"/>
          </ac:graphicFrameMkLst>
        </pc:graphicFrameChg>
      </pc:sldChg>
      <pc:sldChg chg="modSp">
        <pc:chgData name="Rayah Mian" userId="01d6219bbed7844a" providerId="Windows Live" clId="Web-{54E73D74-997F-4D17-9C47-3D7D56AD73D3}" dt="2023-07-01T01:37:08.114" v="21" actId="1076"/>
        <pc:sldMkLst>
          <pc:docMk/>
          <pc:sldMk cId="0" sldId="276"/>
        </pc:sldMkLst>
        <pc:spChg chg="mod">
          <ac:chgData name="Rayah Mian" userId="01d6219bbed7844a" providerId="Windows Live" clId="Web-{54E73D74-997F-4D17-9C47-3D7D56AD73D3}" dt="2023-07-01T01:37:08.114" v="21" actId="1076"/>
          <ac:spMkLst>
            <pc:docMk/>
            <pc:sldMk cId="0" sldId="276"/>
            <ac:spMk id="22"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55.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330979" y="-276231"/>
            <a:ext cx="2536968" cy="5859280"/>
            <a:chOff x="0" y="0"/>
            <a:chExt cx="668173" cy="1543185"/>
          </a:xfrm>
        </p:grpSpPr>
        <p:sp>
          <p:nvSpPr>
            <p:cNvPr id="3" name="Freeform 3"/>
            <p:cNvSpPr/>
            <p:nvPr/>
          </p:nvSpPr>
          <p:spPr>
            <a:xfrm>
              <a:off x="0" y="0"/>
              <a:ext cx="668173" cy="1543185"/>
            </a:xfrm>
            <a:custGeom>
              <a:avLst/>
              <a:gdLst/>
              <a:ahLst/>
              <a:cxnLst/>
              <a:rect l="l" t="t" r="r" b="b"/>
              <a:pathLst>
                <a:path w="668173" h="1543185">
                  <a:moveTo>
                    <a:pt x="0" y="0"/>
                  </a:moveTo>
                  <a:lnTo>
                    <a:pt x="668173" y="0"/>
                  </a:lnTo>
                  <a:lnTo>
                    <a:pt x="668173" y="1543185"/>
                  </a:lnTo>
                  <a:lnTo>
                    <a:pt x="0" y="1543185"/>
                  </a:lnTo>
                  <a:close/>
                </a:path>
              </a:pathLst>
            </a:custGeom>
            <a:solidFill>
              <a:srgbClr val="BCCBCE">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990040" y="4446503"/>
            <a:ext cx="16113811" cy="6206111"/>
            <a:chOff x="0" y="0"/>
            <a:chExt cx="21485081" cy="8274815"/>
          </a:xfrm>
        </p:grpSpPr>
        <p:pic>
          <p:nvPicPr>
            <p:cNvPr id="6" name="Picture 6"/>
            <p:cNvPicPr>
              <a:picLocks noChangeAspect="1"/>
            </p:cNvPicPr>
            <p:nvPr/>
          </p:nvPicPr>
          <p:blipFill>
            <a:blip r:embed="rId2"/>
            <a:srcRect t="21114" b="21114"/>
            <a:stretch>
              <a:fillRect/>
            </a:stretch>
          </p:blipFill>
          <p:spPr>
            <a:xfrm>
              <a:off x="0" y="0"/>
              <a:ext cx="21485081" cy="8274815"/>
            </a:xfrm>
            <a:prstGeom prst="rect">
              <a:avLst/>
            </a:prstGeom>
          </p:spPr>
        </p:pic>
      </p:grpSp>
      <p:sp>
        <p:nvSpPr>
          <p:cNvPr id="7" name="TextBox 7"/>
          <p:cNvSpPr txBox="1"/>
          <p:nvPr/>
        </p:nvSpPr>
        <p:spPr>
          <a:xfrm>
            <a:off x="2793533" y="1708149"/>
            <a:ext cx="9180997" cy="2023708"/>
          </a:xfrm>
          <a:prstGeom prst="rect">
            <a:avLst/>
          </a:prstGeom>
        </p:spPr>
        <p:txBody>
          <a:bodyPr lIns="0" tIns="0" rIns="0" bIns="0" rtlCol="0" anchor="t">
            <a:spAutoFit/>
          </a:bodyPr>
          <a:lstStyle/>
          <a:p>
            <a:pPr>
              <a:lnSpc>
                <a:spcPts val="7853"/>
              </a:lnSpc>
            </a:pPr>
            <a:r>
              <a:rPr lang="en-US" sz="7699">
                <a:solidFill>
                  <a:srgbClr val="3B4A52"/>
                </a:solidFill>
                <a:latin typeface="Garet ExtraBold"/>
              </a:rPr>
              <a:t>BASEBALL</a:t>
            </a:r>
          </a:p>
          <a:p>
            <a:pPr>
              <a:lnSpc>
                <a:spcPts val="7853"/>
              </a:lnSpc>
            </a:pPr>
            <a:r>
              <a:rPr lang="en-US" sz="7699">
                <a:solidFill>
                  <a:srgbClr val="3B4A52"/>
                </a:solidFill>
                <a:latin typeface="Garet ExtraBold"/>
              </a:rPr>
              <a:t>STATISTICS</a:t>
            </a:r>
          </a:p>
        </p:txBody>
      </p:sp>
      <p:sp>
        <p:nvSpPr>
          <p:cNvPr id="8" name="TextBox 8"/>
          <p:cNvSpPr txBox="1"/>
          <p:nvPr/>
        </p:nvSpPr>
        <p:spPr>
          <a:xfrm>
            <a:off x="11974530" y="2226898"/>
            <a:ext cx="5167982" cy="833973"/>
          </a:xfrm>
          <a:prstGeom prst="rect">
            <a:avLst/>
          </a:prstGeom>
        </p:spPr>
        <p:txBody>
          <a:bodyPr lIns="0" tIns="0" rIns="0" bIns="0" rtlCol="0" anchor="t">
            <a:spAutoFit/>
          </a:bodyPr>
          <a:lstStyle/>
          <a:p>
            <a:pPr>
              <a:lnSpc>
                <a:spcPts val="3302"/>
              </a:lnSpc>
            </a:pPr>
            <a:r>
              <a:rPr lang="en-US" sz="2600">
                <a:solidFill>
                  <a:srgbClr val="546873"/>
                </a:solidFill>
                <a:latin typeface="Nunito"/>
              </a:rPr>
              <a:t>An Analysis on</a:t>
            </a:r>
          </a:p>
          <a:p>
            <a:pPr marL="0" lvl="0" indent="0" algn="l">
              <a:lnSpc>
                <a:spcPts val="3302"/>
              </a:lnSpc>
              <a:spcBef>
                <a:spcPct val="0"/>
              </a:spcBef>
            </a:pPr>
            <a:r>
              <a:rPr lang="en-US" sz="2600">
                <a:solidFill>
                  <a:srgbClr val="546873"/>
                </a:solidFill>
                <a:latin typeface="Nunito"/>
              </a:rPr>
              <a:t>Baseball Strategies</a:t>
            </a:r>
          </a:p>
        </p:txBody>
      </p:sp>
      <p:sp>
        <p:nvSpPr>
          <p:cNvPr id="9" name="TextBox 9"/>
          <p:cNvSpPr txBox="1"/>
          <p:nvPr/>
        </p:nvSpPr>
        <p:spPr>
          <a:xfrm>
            <a:off x="11974530" y="3117847"/>
            <a:ext cx="5090661" cy="423672"/>
          </a:xfrm>
          <a:prstGeom prst="rect">
            <a:avLst/>
          </a:prstGeom>
        </p:spPr>
        <p:txBody>
          <a:bodyPr lIns="0" tIns="0" rIns="0" bIns="0" rtlCol="0" anchor="t">
            <a:spAutoFit/>
          </a:bodyPr>
          <a:lstStyle/>
          <a:p>
            <a:pPr>
              <a:lnSpc>
                <a:spcPts val="3428"/>
              </a:lnSpc>
            </a:pPr>
            <a:r>
              <a:rPr lang="en-US" sz="2699">
                <a:solidFill>
                  <a:srgbClr val="3B4A52"/>
                </a:solidFill>
                <a:latin typeface="Garet ExtraBold"/>
              </a:rPr>
              <a:t>BY RAYAH MIAN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98F9B"/>
        </a:solidFill>
        <a:effectLst/>
      </p:bgPr>
    </p:bg>
    <p:spTree>
      <p:nvGrpSpPr>
        <p:cNvPr id="1" name=""/>
        <p:cNvGrpSpPr/>
        <p:nvPr/>
      </p:nvGrpSpPr>
      <p:grpSpPr>
        <a:xfrm>
          <a:off x="0" y="0"/>
          <a:ext cx="0" cy="0"/>
          <a:chOff x="0" y="0"/>
          <a:chExt cx="0" cy="0"/>
        </a:xfrm>
      </p:grpSpPr>
      <p:grpSp>
        <p:nvGrpSpPr>
          <p:cNvPr id="2" name="Group 2"/>
          <p:cNvGrpSpPr/>
          <p:nvPr/>
        </p:nvGrpSpPr>
        <p:grpSpPr>
          <a:xfrm>
            <a:off x="650661" y="2197573"/>
            <a:ext cx="5650526" cy="7179479"/>
            <a:chOff x="0" y="0"/>
            <a:chExt cx="1391610" cy="1768160"/>
          </a:xfrm>
        </p:grpSpPr>
        <p:sp>
          <p:nvSpPr>
            <p:cNvPr id="3" name="Freeform 3"/>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EDEAE5"/>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2793"/>
                </a:lnSpc>
              </a:pPr>
              <a:endParaRPr/>
            </a:p>
          </p:txBody>
        </p:sp>
      </p:grpSp>
      <p:grpSp>
        <p:nvGrpSpPr>
          <p:cNvPr id="5" name="Group 5"/>
          <p:cNvGrpSpPr/>
          <p:nvPr/>
        </p:nvGrpSpPr>
        <p:grpSpPr>
          <a:xfrm>
            <a:off x="6301186" y="2197573"/>
            <a:ext cx="5660162" cy="7179479"/>
            <a:chOff x="0" y="0"/>
            <a:chExt cx="1393983" cy="1768160"/>
          </a:xfrm>
        </p:grpSpPr>
        <p:sp>
          <p:nvSpPr>
            <p:cNvPr id="6" name="Freeform 6"/>
            <p:cNvSpPr/>
            <p:nvPr/>
          </p:nvSpPr>
          <p:spPr>
            <a:xfrm>
              <a:off x="0" y="0"/>
              <a:ext cx="1393983" cy="1768160"/>
            </a:xfrm>
            <a:custGeom>
              <a:avLst/>
              <a:gdLst/>
              <a:ahLst/>
              <a:cxnLst/>
              <a:rect l="l" t="t" r="r" b="b"/>
              <a:pathLst>
                <a:path w="1393983" h="1768160">
                  <a:moveTo>
                    <a:pt x="0" y="0"/>
                  </a:moveTo>
                  <a:lnTo>
                    <a:pt x="1393983" y="0"/>
                  </a:lnTo>
                  <a:lnTo>
                    <a:pt x="1393983" y="1768160"/>
                  </a:lnTo>
                  <a:lnTo>
                    <a:pt x="0" y="1768160"/>
                  </a:lnTo>
                  <a:close/>
                </a:path>
              </a:pathLst>
            </a:custGeom>
            <a:solidFill>
              <a:srgbClr val="546873"/>
            </a:solidFill>
          </p:spPr>
        </p:sp>
        <p:sp>
          <p:nvSpPr>
            <p:cNvPr id="7" name="TextBox 7"/>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8" name="Group 8"/>
          <p:cNvGrpSpPr/>
          <p:nvPr/>
        </p:nvGrpSpPr>
        <p:grpSpPr>
          <a:xfrm>
            <a:off x="11961348" y="2197573"/>
            <a:ext cx="5650526" cy="7179479"/>
            <a:chOff x="0" y="0"/>
            <a:chExt cx="1391610" cy="1768160"/>
          </a:xfrm>
        </p:grpSpPr>
        <p:sp>
          <p:nvSpPr>
            <p:cNvPr id="9" name="Freeform 9"/>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CCDADD"/>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11" name="Group 11"/>
          <p:cNvGrpSpPr/>
          <p:nvPr/>
        </p:nvGrpSpPr>
        <p:grpSpPr>
          <a:xfrm>
            <a:off x="8900123" y="2582095"/>
            <a:ext cx="487754" cy="495826"/>
            <a:chOff x="0" y="0"/>
            <a:chExt cx="540154" cy="549093"/>
          </a:xfrm>
        </p:grpSpPr>
        <p:sp>
          <p:nvSpPr>
            <p:cNvPr id="12" name="Freeform 12"/>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EDEAE5"/>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3232047" y="2582095"/>
            <a:ext cx="487754" cy="495826"/>
            <a:chOff x="0" y="0"/>
            <a:chExt cx="540154" cy="549093"/>
          </a:xfrm>
        </p:grpSpPr>
        <p:sp>
          <p:nvSpPr>
            <p:cNvPr id="15" name="Freeform 15"/>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91A8B4"/>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4561673" y="2582095"/>
            <a:ext cx="487754" cy="495826"/>
            <a:chOff x="0" y="0"/>
            <a:chExt cx="540154" cy="549093"/>
          </a:xfrm>
        </p:grpSpPr>
        <p:sp>
          <p:nvSpPr>
            <p:cNvPr id="18" name="Freeform 18"/>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798F9B"/>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sp>
        <p:nvSpPr>
          <p:cNvPr id="20" name="AutoShape 20"/>
          <p:cNvSpPr/>
          <p:nvPr/>
        </p:nvSpPr>
        <p:spPr>
          <a:xfrm rot="-10800000">
            <a:off x="0" y="465150"/>
            <a:ext cx="18288000" cy="0"/>
          </a:xfrm>
          <a:prstGeom prst="line">
            <a:avLst/>
          </a:prstGeom>
          <a:ln w="47625" cap="flat">
            <a:solidFill>
              <a:srgbClr val="91A8B4"/>
            </a:solidFill>
            <a:prstDash val="solid"/>
            <a:headEnd type="none" w="sm" len="sm"/>
            <a:tailEnd type="none" w="sm" len="sm"/>
          </a:ln>
        </p:spPr>
      </p:sp>
      <p:graphicFrame>
        <p:nvGraphicFramePr>
          <p:cNvPr id="21" name="Table 21"/>
          <p:cNvGraphicFramePr>
            <a:graphicFrameLocks noGrp="1"/>
          </p:cNvGraphicFramePr>
          <p:nvPr>
            <p:extLst>
              <p:ext uri="{D42A27DB-BD31-4B8C-83A1-F6EECF244321}">
                <p14:modId xmlns:p14="http://schemas.microsoft.com/office/powerpoint/2010/main" val="1281633880"/>
              </p:ext>
            </p:extLst>
          </p:nvPr>
        </p:nvGraphicFramePr>
        <p:xfrm>
          <a:off x="1969424" y="4181706"/>
          <a:ext cx="2916578" cy="3895725"/>
        </p:xfrm>
        <a:graphic>
          <a:graphicData uri="http://schemas.openxmlformats.org/drawingml/2006/table">
            <a:tbl>
              <a:tblPr/>
              <a:tblGrid>
                <a:gridCol w="2916578">
                  <a:extLst>
                    <a:ext uri="{9D8B030D-6E8A-4147-A177-3AD203B41FA5}">
                      <a16:colId xmlns:a16="http://schemas.microsoft.com/office/drawing/2014/main" val="20000"/>
                    </a:ext>
                  </a:extLst>
                </a:gridCol>
              </a:tblGrid>
              <a:tr h="779145">
                <a:tc>
                  <a:txBody>
                    <a:bodyPr/>
                    <a:lstStyle/>
                    <a:p>
                      <a:pPr algn="ctr">
                        <a:lnSpc>
                          <a:spcPts val="2380"/>
                        </a:lnSpc>
                        <a:defRPr/>
                      </a:pPr>
                      <a:r>
                        <a:rPr lang="en-US" sz="1700">
                          <a:solidFill>
                            <a:srgbClr val="798F9B"/>
                          </a:solidFill>
                          <a:latin typeface="Nunito Bold"/>
                        </a:rPr>
                        <a:t>Offensive Metrics</a:t>
                      </a:r>
                      <a:endParaRPr lang="en-US" sz="1100"/>
                    </a:p>
                  </a:txBody>
                  <a:tcPr marL="190500" marR="190500" marT="190500" marB="190500" anchor="ctr">
                    <a:lnL w="38100" cap="flat" cmpd="sng" algn="ctr">
                      <a:solidFill>
                        <a:srgbClr val="798F9B"/>
                      </a:solidFill>
                      <a:prstDash val="solid"/>
                      <a:round/>
                      <a:headEnd type="none" w="med" len="med"/>
                      <a:tailEnd type="none" w="med" len="med"/>
                    </a:lnL>
                    <a:lnR w="38100" cap="flat" cmpd="sng" algn="ctr">
                      <a:solidFill>
                        <a:srgbClr val="798F9B"/>
                      </a:solidFill>
                      <a:prstDash val="solid"/>
                      <a:round/>
                      <a:headEnd type="none" w="med" len="med"/>
                      <a:tailEnd type="none" w="med" len="med"/>
                    </a:lnR>
                    <a:lnT w="38100" cap="flat" cmpd="sng" algn="ctr">
                      <a:solidFill>
                        <a:srgbClr val="798F9B"/>
                      </a:solidFill>
                      <a:prstDash val="solid"/>
                      <a:round/>
                      <a:headEnd type="none" w="med" len="med"/>
                      <a:tailEnd type="none" w="med" len="med"/>
                    </a:lnT>
                    <a:lnB w="38100" cap="flat" cmpd="sng" algn="ctr">
                      <a:solidFill>
                        <a:srgbClr val="798F9B"/>
                      </a:solidFill>
                      <a:prstDash val="solid"/>
                      <a:round/>
                      <a:headEnd type="none" w="med" len="med"/>
                      <a:tailEnd type="none" w="med" len="med"/>
                    </a:lnB>
                    <a:solidFill>
                      <a:srgbClr val="CCDADD"/>
                    </a:solidFill>
                  </a:tcPr>
                </a:tc>
                <a:extLst>
                  <a:ext uri="{0D108BD9-81ED-4DB2-BD59-A6C34878D82A}">
                    <a16:rowId xmlns:a16="http://schemas.microsoft.com/office/drawing/2014/main" val="10000"/>
                  </a:ext>
                </a:extLst>
              </a:tr>
              <a:tr h="779145">
                <a:tc>
                  <a:txBody>
                    <a:bodyPr/>
                    <a:lstStyle/>
                    <a:p>
                      <a:pPr algn="ctr">
                        <a:lnSpc>
                          <a:spcPts val="2380"/>
                        </a:lnSpc>
                        <a:defRPr/>
                      </a:pPr>
                      <a:r>
                        <a:rPr lang="en-US" sz="1700">
                          <a:solidFill>
                            <a:srgbClr val="798F9B"/>
                          </a:solidFill>
                          <a:latin typeface="Nunito"/>
                        </a:rPr>
                        <a:t>Runs Scored</a:t>
                      </a:r>
                      <a:endParaRPr lang="en-US" sz="1100"/>
                    </a:p>
                  </a:txBody>
                  <a:tcPr marL="190500" marR="190500" marT="190500" marB="190500" anchor="ctr">
                    <a:lnL w="38100" cap="flat" cmpd="sng" algn="ctr">
                      <a:solidFill>
                        <a:srgbClr val="798F9B"/>
                      </a:solidFill>
                      <a:prstDash val="solid"/>
                      <a:round/>
                      <a:headEnd type="none" w="med" len="med"/>
                      <a:tailEnd type="none" w="med" len="med"/>
                    </a:lnL>
                    <a:lnR w="38100" cap="flat" cmpd="sng" algn="ctr">
                      <a:solidFill>
                        <a:srgbClr val="798F9B"/>
                      </a:solidFill>
                      <a:prstDash val="solid"/>
                      <a:round/>
                      <a:headEnd type="none" w="med" len="med"/>
                      <a:tailEnd type="none" w="med" len="med"/>
                    </a:lnR>
                    <a:lnT w="38100" cap="flat" cmpd="sng" algn="ctr">
                      <a:solidFill>
                        <a:srgbClr val="798F9B"/>
                      </a:solidFill>
                      <a:prstDash val="solid"/>
                      <a:round/>
                      <a:headEnd type="none" w="med" len="med"/>
                      <a:tailEnd type="none" w="med" len="med"/>
                    </a:lnT>
                    <a:lnB w="38100" cap="flat" cmpd="sng" algn="ctr">
                      <a:solidFill>
                        <a:srgbClr val="798F9B"/>
                      </a:solidFill>
                      <a:prstDash val="solid"/>
                      <a:round/>
                      <a:headEnd type="none" w="med" len="med"/>
                      <a:tailEnd type="none" w="med" len="med"/>
                    </a:lnB>
                  </a:tcPr>
                </a:tc>
                <a:extLst>
                  <a:ext uri="{0D108BD9-81ED-4DB2-BD59-A6C34878D82A}">
                    <a16:rowId xmlns:a16="http://schemas.microsoft.com/office/drawing/2014/main" val="10001"/>
                  </a:ext>
                </a:extLst>
              </a:tr>
              <a:tr h="779145">
                <a:tc>
                  <a:txBody>
                    <a:bodyPr/>
                    <a:lstStyle/>
                    <a:p>
                      <a:pPr algn="ctr">
                        <a:lnSpc>
                          <a:spcPts val="2380"/>
                        </a:lnSpc>
                        <a:defRPr/>
                      </a:pPr>
                      <a:r>
                        <a:rPr lang="en-US" sz="1700">
                          <a:solidFill>
                            <a:srgbClr val="798F9B"/>
                          </a:solidFill>
                          <a:latin typeface="Nunito"/>
                        </a:rPr>
                        <a:t>Hits</a:t>
                      </a:r>
                      <a:endParaRPr lang="en-US" sz="1100"/>
                    </a:p>
                  </a:txBody>
                  <a:tcPr marL="190500" marR="190500" marT="190500" marB="190500" anchor="ctr">
                    <a:lnL w="38100" cap="flat" cmpd="sng" algn="ctr">
                      <a:solidFill>
                        <a:srgbClr val="798F9B"/>
                      </a:solidFill>
                      <a:prstDash val="solid"/>
                      <a:round/>
                      <a:headEnd type="none" w="med" len="med"/>
                      <a:tailEnd type="none" w="med" len="med"/>
                    </a:lnL>
                    <a:lnR w="38100" cap="flat" cmpd="sng" algn="ctr">
                      <a:solidFill>
                        <a:srgbClr val="798F9B"/>
                      </a:solidFill>
                      <a:prstDash val="solid"/>
                      <a:round/>
                      <a:headEnd type="none" w="med" len="med"/>
                      <a:tailEnd type="none" w="med" len="med"/>
                    </a:lnR>
                    <a:lnT w="38100" cap="flat" cmpd="sng" algn="ctr">
                      <a:solidFill>
                        <a:srgbClr val="798F9B"/>
                      </a:solidFill>
                      <a:prstDash val="solid"/>
                      <a:round/>
                      <a:headEnd type="none" w="med" len="med"/>
                      <a:tailEnd type="none" w="med" len="med"/>
                    </a:lnT>
                    <a:lnB w="38100" cap="flat" cmpd="sng" algn="ctr">
                      <a:solidFill>
                        <a:srgbClr val="798F9B"/>
                      </a:solidFill>
                      <a:prstDash val="solid"/>
                      <a:round/>
                      <a:headEnd type="none" w="med" len="med"/>
                      <a:tailEnd type="none" w="med" len="med"/>
                    </a:lnB>
                  </a:tcPr>
                </a:tc>
                <a:extLst>
                  <a:ext uri="{0D108BD9-81ED-4DB2-BD59-A6C34878D82A}">
                    <a16:rowId xmlns:a16="http://schemas.microsoft.com/office/drawing/2014/main" val="10002"/>
                  </a:ext>
                </a:extLst>
              </a:tr>
              <a:tr h="779145">
                <a:tc>
                  <a:txBody>
                    <a:bodyPr/>
                    <a:lstStyle/>
                    <a:p>
                      <a:pPr algn="ctr">
                        <a:lnSpc>
                          <a:spcPts val="2380"/>
                        </a:lnSpc>
                        <a:defRPr/>
                      </a:pPr>
                      <a:r>
                        <a:rPr lang="en-US" sz="1700">
                          <a:solidFill>
                            <a:srgbClr val="798F9B"/>
                          </a:solidFill>
                          <a:latin typeface="Nunito"/>
                        </a:rPr>
                        <a:t>Walks</a:t>
                      </a:r>
                      <a:endParaRPr lang="en-US" sz="1100"/>
                    </a:p>
                  </a:txBody>
                  <a:tcPr marL="190500" marR="190500" marT="190500" marB="190500" anchor="ctr">
                    <a:lnL w="38100" cap="flat" cmpd="sng" algn="ctr">
                      <a:solidFill>
                        <a:srgbClr val="798F9B"/>
                      </a:solidFill>
                      <a:prstDash val="solid"/>
                      <a:round/>
                      <a:headEnd type="none" w="med" len="med"/>
                      <a:tailEnd type="none" w="med" len="med"/>
                    </a:lnL>
                    <a:lnR w="38100" cap="flat" cmpd="sng" algn="ctr">
                      <a:solidFill>
                        <a:srgbClr val="798F9B"/>
                      </a:solidFill>
                      <a:prstDash val="solid"/>
                      <a:round/>
                      <a:headEnd type="none" w="med" len="med"/>
                      <a:tailEnd type="none" w="med" len="med"/>
                    </a:lnR>
                    <a:lnT w="38100" cap="flat" cmpd="sng" algn="ctr">
                      <a:solidFill>
                        <a:srgbClr val="798F9B"/>
                      </a:solidFill>
                      <a:prstDash val="solid"/>
                      <a:round/>
                      <a:headEnd type="none" w="med" len="med"/>
                      <a:tailEnd type="none" w="med" len="med"/>
                    </a:lnT>
                    <a:lnB w="38100" cap="flat" cmpd="sng" algn="ctr">
                      <a:solidFill>
                        <a:srgbClr val="798F9B"/>
                      </a:solidFill>
                      <a:prstDash val="solid"/>
                      <a:round/>
                      <a:headEnd type="none" w="med" len="med"/>
                      <a:tailEnd type="none" w="med" len="med"/>
                    </a:lnB>
                  </a:tcPr>
                </a:tc>
                <a:extLst>
                  <a:ext uri="{0D108BD9-81ED-4DB2-BD59-A6C34878D82A}">
                    <a16:rowId xmlns:a16="http://schemas.microsoft.com/office/drawing/2014/main" val="10003"/>
                  </a:ext>
                </a:extLst>
              </a:tr>
              <a:tr h="779145">
                <a:tc>
                  <a:txBody>
                    <a:bodyPr/>
                    <a:lstStyle/>
                    <a:p>
                      <a:pPr algn="ctr">
                        <a:lnSpc>
                          <a:spcPts val="2380"/>
                        </a:lnSpc>
                        <a:defRPr/>
                      </a:pPr>
                      <a:r>
                        <a:rPr lang="en-US" sz="1700">
                          <a:solidFill>
                            <a:srgbClr val="798F9B"/>
                          </a:solidFill>
                          <a:latin typeface="Nunito"/>
                        </a:rPr>
                        <a:t>Home Runs</a:t>
                      </a:r>
                      <a:endParaRPr lang="en-US" sz="1100"/>
                    </a:p>
                  </a:txBody>
                  <a:tcPr marL="190500" marR="190500" marT="190500" marB="190500" anchor="ctr">
                    <a:lnL w="38100" cap="flat" cmpd="sng" algn="ctr">
                      <a:solidFill>
                        <a:srgbClr val="798F9B"/>
                      </a:solidFill>
                      <a:prstDash val="solid"/>
                      <a:round/>
                      <a:headEnd type="none" w="med" len="med"/>
                      <a:tailEnd type="none" w="med" len="med"/>
                    </a:lnL>
                    <a:lnR w="38100" cap="flat" cmpd="sng" algn="ctr">
                      <a:solidFill>
                        <a:srgbClr val="798F9B"/>
                      </a:solidFill>
                      <a:prstDash val="solid"/>
                      <a:round/>
                      <a:headEnd type="none" w="med" len="med"/>
                      <a:tailEnd type="none" w="med" len="med"/>
                    </a:lnR>
                    <a:lnT w="38100" cap="flat" cmpd="sng" algn="ctr">
                      <a:solidFill>
                        <a:srgbClr val="798F9B"/>
                      </a:solidFill>
                      <a:prstDash val="solid"/>
                      <a:round/>
                      <a:headEnd type="none" w="med" len="med"/>
                      <a:tailEnd type="none" w="med" len="med"/>
                    </a:lnT>
                    <a:lnB w="38100" cap="flat" cmpd="sng" algn="ctr">
                      <a:solidFill>
                        <a:srgbClr val="798F9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2" name="TextBox 22"/>
          <p:cNvSpPr txBox="1"/>
          <p:nvPr/>
        </p:nvSpPr>
        <p:spPr>
          <a:xfrm>
            <a:off x="6006261" y="1204540"/>
            <a:ext cx="6250012" cy="745383"/>
          </a:xfrm>
          <a:prstGeom prst="rect">
            <a:avLst/>
          </a:prstGeom>
        </p:spPr>
        <p:txBody>
          <a:bodyPr lIns="0" tIns="0" rIns="0" bIns="0" rtlCol="0" anchor="t">
            <a:spAutoFit/>
          </a:bodyPr>
          <a:lstStyle/>
          <a:p>
            <a:pPr marL="0" lvl="0" indent="0" algn="l">
              <a:lnSpc>
                <a:spcPts val="6159"/>
              </a:lnSpc>
              <a:spcBef>
                <a:spcPct val="0"/>
              </a:spcBef>
            </a:pPr>
            <a:r>
              <a:rPr lang="en-US" sz="4399">
                <a:solidFill>
                  <a:srgbClr val="EDEAE5"/>
                </a:solidFill>
                <a:latin typeface="Garet ExtraBold"/>
              </a:rPr>
              <a:t>PERIOD 2: 1920 - 1960</a:t>
            </a:r>
          </a:p>
        </p:txBody>
      </p:sp>
      <p:sp>
        <p:nvSpPr>
          <p:cNvPr id="23" name="TextBox 23"/>
          <p:cNvSpPr txBox="1"/>
          <p:nvPr/>
        </p:nvSpPr>
        <p:spPr>
          <a:xfrm>
            <a:off x="13268064" y="3287734"/>
            <a:ext cx="3037094" cy="379622"/>
          </a:xfrm>
          <a:prstGeom prst="rect">
            <a:avLst/>
          </a:prstGeom>
        </p:spPr>
        <p:txBody>
          <a:bodyPr lIns="0" tIns="0" rIns="0" bIns="0" rtlCol="0" anchor="t">
            <a:spAutoFit/>
          </a:bodyPr>
          <a:lstStyle/>
          <a:p>
            <a:pPr algn="ctr">
              <a:lnSpc>
                <a:spcPts val="3219"/>
              </a:lnSpc>
              <a:spcBef>
                <a:spcPct val="0"/>
              </a:spcBef>
            </a:pPr>
            <a:r>
              <a:rPr lang="en-US" sz="2299" spc="137">
                <a:solidFill>
                  <a:srgbClr val="546873"/>
                </a:solidFill>
                <a:latin typeface="Nunito Bold"/>
              </a:rPr>
              <a:t>Balanced Model</a:t>
            </a:r>
          </a:p>
        </p:txBody>
      </p:sp>
      <p:sp>
        <p:nvSpPr>
          <p:cNvPr id="24" name="TextBox 24"/>
          <p:cNvSpPr txBox="1"/>
          <p:nvPr/>
        </p:nvSpPr>
        <p:spPr>
          <a:xfrm>
            <a:off x="1940059" y="3287734"/>
            <a:ext cx="3071730"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798F9B"/>
                </a:solidFill>
                <a:latin typeface="Nunito Bold"/>
              </a:rPr>
              <a:t>Offensive Model</a:t>
            </a:r>
          </a:p>
        </p:txBody>
      </p:sp>
      <p:sp>
        <p:nvSpPr>
          <p:cNvPr id="25" name="TextBox 25"/>
          <p:cNvSpPr txBox="1"/>
          <p:nvPr/>
        </p:nvSpPr>
        <p:spPr>
          <a:xfrm>
            <a:off x="7474175" y="3287471"/>
            <a:ext cx="3314184"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EDEAE5"/>
                </a:solidFill>
                <a:latin typeface="Nunito Bold"/>
              </a:rPr>
              <a:t>Defensive Model</a:t>
            </a:r>
          </a:p>
        </p:txBody>
      </p:sp>
      <p:sp>
        <p:nvSpPr>
          <p:cNvPr id="26" name="TextBox 26"/>
          <p:cNvSpPr txBox="1"/>
          <p:nvPr/>
        </p:nvSpPr>
        <p:spPr>
          <a:xfrm>
            <a:off x="14334564" y="1009650"/>
            <a:ext cx="2924736" cy="271090"/>
          </a:xfrm>
          <a:prstGeom prst="rect">
            <a:avLst/>
          </a:prstGeom>
        </p:spPr>
        <p:txBody>
          <a:bodyPr lIns="0" tIns="0" rIns="0" bIns="0" rtlCol="0" anchor="t">
            <a:spAutoFit/>
          </a:bodyPr>
          <a:lstStyle/>
          <a:p>
            <a:pPr marL="0" lvl="0" indent="0" algn="r">
              <a:lnSpc>
                <a:spcPts val="2380"/>
              </a:lnSpc>
              <a:spcBef>
                <a:spcPct val="0"/>
              </a:spcBef>
            </a:pPr>
            <a:r>
              <a:rPr lang="en-US" sz="1700">
                <a:solidFill>
                  <a:srgbClr val="EDEAE5"/>
                </a:solidFill>
                <a:latin typeface="Nunito"/>
              </a:rPr>
              <a:t>BASEBALL STATISTICS</a:t>
            </a:r>
          </a:p>
        </p:txBody>
      </p:sp>
      <p:sp>
        <p:nvSpPr>
          <p:cNvPr id="27" name="TextBox 27"/>
          <p:cNvSpPr txBox="1"/>
          <p:nvPr/>
        </p:nvSpPr>
        <p:spPr>
          <a:xfrm>
            <a:off x="1028700" y="1009650"/>
            <a:ext cx="2932097" cy="271090"/>
          </a:xfrm>
          <a:prstGeom prst="rect">
            <a:avLst/>
          </a:prstGeom>
        </p:spPr>
        <p:txBody>
          <a:bodyPr lIns="0" tIns="0" rIns="0" bIns="0" rtlCol="0" anchor="t">
            <a:spAutoFit/>
          </a:bodyPr>
          <a:lstStyle/>
          <a:p>
            <a:pPr>
              <a:lnSpc>
                <a:spcPts val="2380"/>
              </a:lnSpc>
              <a:spcBef>
                <a:spcPct val="0"/>
              </a:spcBef>
            </a:pPr>
            <a:r>
              <a:rPr lang="en-US" sz="1700">
                <a:solidFill>
                  <a:srgbClr val="EDEAE5"/>
                </a:solidFill>
                <a:latin typeface="Nunito"/>
              </a:rPr>
              <a:t>Variable Selection</a:t>
            </a:r>
          </a:p>
        </p:txBody>
      </p:sp>
      <p:graphicFrame>
        <p:nvGraphicFramePr>
          <p:cNvPr id="28" name="Table 28"/>
          <p:cNvGraphicFramePr>
            <a:graphicFrameLocks noGrp="1"/>
          </p:cNvGraphicFramePr>
          <p:nvPr>
            <p:extLst>
              <p:ext uri="{D42A27DB-BD31-4B8C-83A1-F6EECF244321}">
                <p14:modId xmlns:p14="http://schemas.microsoft.com/office/powerpoint/2010/main" val="348799937"/>
              </p:ext>
            </p:extLst>
          </p:nvPr>
        </p:nvGraphicFramePr>
        <p:xfrm>
          <a:off x="7680905" y="4167238"/>
          <a:ext cx="2916578" cy="3895725"/>
        </p:xfrm>
        <a:graphic>
          <a:graphicData uri="http://schemas.openxmlformats.org/drawingml/2006/table">
            <a:tbl>
              <a:tblPr/>
              <a:tblGrid>
                <a:gridCol w="2916578">
                  <a:extLst>
                    <a:ext uri="{9D8B030D-6E8A-4147-A177-3AD203B41FA5}">
                      <a16:colId xmlns:a16="http://schemas.microsoft.com/office/drawing/2014/main" val="20000"/>
                    </a:ext>
                  </a:extLst>
                </a:gridCol>
              </a:tblGrid>
              <a:tr h="779145">
                <a:tc>
                  <a:txBody>
                    <a:bodyPr/>
                    <a:lstStyle/>
                    <a:p>
                      <a:pPr algn="ctr">
                        <a:lnSpc>
                          <a:spcPts val="2380"/>
                        </a:lnSpc>
                        <a:defRPr/>
                      </a:pPr>
                      <a:r>
                        <a:rPr lang="en-US" sz="1700">
                          <a:solidFill>
                            <a:srgbClr val="EDEAE5"/>
                          </a:solidFill>
                          <a:latin typeface="Nunito Bold"/>
                        </a:rPr>
                        <a:t>Defensive Metrics</a:t>
                      </a:r>
                      <a:endParaRPr lang="en-US" sz="1100"/>
                    </a:p>
                  </a:txBody>
                  <a:tcPr marL="190500" marR="190500" marT="190500" marB="190500" anchor="ctr">
                    <a:lnL w="38100" cap="flat" cmpd="sng" algn="ctr">
                      <a:solidFill>
                        <a:srgbClr val="EDEAE5"/>
                      </a:solidFill>
                      <a:prstDash val="solid"/>
                      <a:round/>
                      <a:headEnd type="none" w="med" len="med"/>
                      <a:tailEnd type="none" w="med" len="med"/>
                    </a:lnL>
                    <a:lnR w="38100" cap="flat" cmpd="sng" algn="ctr">
                      <a:solidFill>
                        <a:srgbClr val="EDEAE5"/>
                      </a:solidFill>
                      <a:prstDash val="solid"/>
                      <a:round/>
                      <a:headEnd type="none" w="med" len="med"/>
                      <a:tailEnd type="none" w="med" len="med"/>
                    </a:lnR>
                    <a:lnT w="38100" cap="flat" cmpd="sng" algn="ctr">
                      <a:solidFill>
                        <a:srgbClr val="EDEAE5"/>
                      </a:solidFill>
                      <a:prstDash val="solid"/>
                      <a:round/>
                      <a:headEnd type="none" w="med" len="med"/>
                      <a:tailEnd type="none" w="med" len="med"/>
                    </a:lnT>
                    <a:lnB w="38100" cap="flat" cmpd="sng" algn="ctr">
                      <a:solidFill>
                        <a:srgbClr val="EDEAE5"/>
                      </a:solidFill>
                      <a:prstDash val="solid"/>
                      <a:round/>
                      <a:headEnd type="none" w="med" len="med"/>
                      <a:tailEnd type="none" w="med" len="med"/>
                    </a:lnB>
                    <a:solidFill>
                      <a:srgbClr val="798F9B"/>
                    </a:solidFill>
                  </a:tcPr>
                </a:tc>
                <a:extLst>
                  <a:ext uri="{0D108BD9-81ED-4DB2-BD59-A6C34878D82A}">
                    <a16:rowId xmlns:a16="http://schemas.microsoft.com/office/drawing/2014/main" val="10000"/>
                  </a:ext>
                </a:extLst>
              </a:tr>
              <a:tr h="779145">
                <a:tc>
                  <a:txBody>
                    <a:bodyPr/>
                    <a:lstStyle/>
                    <a:p>
                      <a:pPr algn="ctr">
                        <a:lnSpc>
                          <a:spcPts val="2380"/>
                        </a:lnSpc>
                        <a:defRPr/>
                      </a:pPr>
                      <a:r>
                        <a:rPr lang="en-US" sz="1700">
                          <a:solidFill>
                            <a:srgbClr val="EDEAE5"/>
                          </a:solidFill>
                          <a:latin typeface="Nunito"/>
                        </a:rPr>
                        <a:t>Shutouts</a:t>
                      </a:r>
                      <a:endParaRPr lang="en-US" sz="1100"/>
                    </a:p>
                  </a:txBody>
                  <a:tcPr marL="190500" marR="190500" marT="190500" marB="190500" anchor="ctr">
                    <a:lnL w="38100" cap="flat" cmpd="sng" algn="ctr">
                      <a:solidFill>
                        <a:srgbClr val="EDEAE5"/>
                      </a:solidFill>
                      <a:prstDash val="solid"/>
                      <a:round/>
                      <a:headEnd type="none" w="med" len="med"/>
                      <a:tailEnd type="none" w="med" len="med"/>
                    </a:lnL>
                    <a:lnR w="38100" cap="flat" cmpd="sng" algn="ctr">
                      <a:solidFill>
                        <a:srgbClr val="EDEAE5"/>
                      </a:solidFill>
                      <a:prstDash val="solid"/>
                      <a:round/>
                      <a:headEnd type="none" w="med" len="med"/>
                      <a:tailEnd type="none" w="med" len="med"/>
                    </a:lnR>
                    <a:lnT w="38100" cap="flat" cmpd="sng" algn="ctr">
                      <a:solidFill>
                        <a:srgbClr val="EDEAE5"/>
                      </a:solidFill>
                      <a:prstDash val="solid"/>
                      <a:round/>
                      <a:headEnd type="none" w="med" len="med"/>
                      <a:tailEnd type="none" w="med" len="med"/>
                    </a:lnT>
                    <a:lnB w="38100" cap="flat" cmpd="sng" algn="ctr">
                      <a:solidFill>
                        <a:srgbClr val="EDEAE5"/>
                      </a:solidFill>
                      <a:prstDash val="solid"/>
                      <a:round/>
                      <a:headEnd type="none" w="med" len="med"/>
                      <a:tailEnd type="none" w="med" len="med"/>
                    </a:lnB>
                  </a:tcPr>
                </a:tc>
                <a:extLst>
                  <a:ext uri="{0D108BD9-81ED-4DB2-BD59-A6C34878D82A}">
                    <a16:rowId xmlns:a16="http://schemas.microsoft.com/office/drawing/2014/main" val="10001"/>
                  </a:ext>
                </a:extLst>
              </a:tr>
              <a:tr h="779145">
                <a:tc>
                  <a:txBody>
                    <a:bodyPr/>
                    <a:lstStyle/>
                    <a:p>
                      <a:pPr algn="ctr">
                        <a:lnSpc>
                          <a:spcPts val="2380"/>
                        </a:lnSpc>
                        <a:defRPr/>
                      </a:pPr>
                      <a:r>
                        <a:rPr lang="en-US" sz="1700">
                          <a:solidFill>
                            <a:srgbClr val="EDEAE5"/>
                          </a:solidFill>
                          <a:latin typeface="Nunito"/>
                        </a:rPr>
                        <a:t>Infield Put Outs</a:t>
                      </a:r>
                      <a:endParaRPr lang="en-US" sz="1100"/>
                    </a:p>
                  </a:txBody>
                  <a:tcPr marL="190500" marR="190500" marT="190500" marB="190500" anchor="ctr">
                    <a:lnL w="38100" cap="flat" cmpd="sng" algn="ctr">
                      <a:solidFill>
                        <a:srgbClr val="EDEAE5"/>
                      </a:solidFill>
                      <a:prstDash val="solid"/>
                      <a:round/>
                      <a:headEnd type="none" w="med" len="med"/>
                      <a:tailEnd type="none" w="med" len="med"/>
                    </a:lnL>
                    <a:lnR w="38100" cap="flat" cmpd="sng" algn="ctr">
                      <a:solidFill>
                        <a:srgbClr val="EDEAE5"/>
                      </a:solidFill>
                      <a:prstDash val="solid"/>
                      <a:round/>
                      <a:headEnd type="none" w="med" len="med"/>
                      <a:tailEnd type="none" w="med" len="med"/>
                    </a:lnR>
                    <a:lnT w="38100" cap="flat" cmpd="sng" algn="ctr">
                      <a:solidFill>
                        <a:srgbClr val="EDEAE5"/>
                      </a:solidFill>
                      <a:prstDash val="solid"/>
                      <a:round/>
                      <a:headEnd type="none" w="med" len="med"/>
                      <a:tailEnd type="none" w="med" len="med"/>
                    </a:lnT>
                    <a:lnB w="38100" cap="flat" cmpd="sng" algn="ctr">
                      <a:solidFill>
                        <a:srgbClr val="EDEAE5"/>
                      </a:solidFill>
                      <a:prstDash val="solid"/>
                      <a:round/>
                      <a:headEnd type="none" w="med" len="med"/>
                      <a:tailEnd type="none" w="med" len="med"/>
                    </a:lnB>
                  </a:tcPr>
                </a:tc>
                <a:extLst>
                  <a:ext uri="{0D108BD9-81ED-4DB2-BD59-A6C34878D82A}">
                    <a16:rowId xmlns:a16="http://schemas.microsoft.com/office/drawing/2014/main" val="10002"/>
                  </a:ext>
                </a:extLst>
              </a:tr>
              <a:tr h="779145">
                <a:tc>
                  <a:txBody>
                    <a:bodyPr/>
                    <a:lstStyle/>
                    <a:p>
                      <a:pPr algn="ctr">
                        <a:lnSpc>
                          <a:spcPts val="2380"/>
                        </a:lnSpc>
                        <a:defRPr/>
                      </a:pPr>
                      <a:r>
                        <a:rPr lang="en-US" sz="1700">
                          <a:solidFill>
                            <a:srgbClr val="EDEAE5"/>
                          </a:solidFill>
                          <a:latin typeface="Nunito"/>
                        </a:rPr>
                        <a:t>Saves</a:t>
                      </a:r>
                      <a:endParaRPr lang="en-US" sz="1100"/>
                    </a:p>
                  </a:txBody>
                  <a:tcPr marL="190500" marR="190500" marT="190500" marB="190500" anchor="ctr">
                    <a:lnL w="38100" cap="flat" cmpd="sng" algn="ctr">
                      <a:solidFill>
                        <a:srgbClr val="EDEAE5"/>
                      </a:solidFill>
                      <a:prstDash val="solid"/>
                      <a:round/>
                      <a:headEnd type="none" w="med" len="med"/>
                      <a:tailEnd type="none" w="med" len="med"/>
                    </a:lnL>
                    <a:lnR w="38100" cap="flat" cmpd="sng" algn="ctr">
                      <a:solidFill>
                        <a:srgbClr val="EDEAE5"/>
                      </a:solidFill>
                      <a:prstDash val="solid"/>
                      <a:round/>
                      <a:headEnd type="none" w="med" len="med"/>
                      <a:tailEnd type="none" w="med" len="med"/>
                    </a:lnR>
                    <a:lnT w="38100" cap="flat" cmpd="sng" algn="ctr">
                      <a:solidFill>
                        <a:srgbClr val="EDEAE5"/>
                      </a:solidFill>
                      <a:prstDash val="solid"/>
                      <a:round/>
                      <a:headEnd type="none" w="med" len="med"/>
                      <a:tailEnd type="none" w="med" len="med"/>
                    </a:lnT>
                    <a:lnB w="38100" cap="flat" cmpd="sng" algn="ctr">
                      <a:solidFill>
                        <a:srgbClr val="EDEAE5"/>
                      </a:solidFill>
                      <a:prstDash val="solid"/>
                      <a:round/>
                      <a:headEnd type="none" w="med" len="med"/>
                      <a:tailEnd type="none" w="med" len="med"/>
                    </a:lnB>
                  </a:tcPr>
                </a:tc>
                <a:extLst>
                  <a:ext uri="{0D108BD9-81ED-4DB2-BD59-A6C34878D82A}">
                    <a16:rowId xmlns:a16="http://schemas.microsoft.com/office/drawing/2014/main" val="10003"/>
                  </a:ext>
                </a:extLst>
              </a:tr>
              <a:tr h="779145">
                <a:tc>
                  <a:txBody>
                    <a:bodyPr/>
                    <a:lstStyle/>
                    <a:p>
                      <a:pPr algn="ctr">
                        <a:lnSpc>
                          <a:spcPts val="2380"/>
                        </a:lnSpc>
                        <a:defRPr/>
                      </a:pPr>
                      <a:r>
                        <a:rPr lang="en-US" sz="1700">
                          <a:solidFill>
                            <a:srgbClr val="EDEAE5"/>
                          </a:solidFill>
                          <a:latin typeface="Nunito"/>
                        </a:rPr>
                        <a:t>Fielding Percentage</a:t>
                      </a:r>
                      <a:endParaRPr lang="en-US" sz="1100"/>
                    </a:p>
                  </a:txBody>
                  <a:tcPr marL="190500" marR="190500" marT="190500" marB="190500" anchor="ctr">
                    <a:lnL w="38100" cap="flat" cmpd="sng" algn="ctr">
                      <a:solidFill>
                        <a:srgbClr val="EDEAE5"/>
                      </a:solidFill>
                      <a:prstDash val="solid"/>
                      <a:round/>
                      <a:headEnd type="none" w="med" len="med"/>
                      <a:tailEnd type="none" w="med" len="med"/>
                    </a:lnL>
                    <a:lnR w="38100" cap="flat" cmpd="sng" algn="ctr">
                      <a:solidFill>
                        <a:srgbClr val="EDEAE5"/>
                      </a:solidFill>
                      <a:prstDash val="solid"/>
                      <a:round/>
                      <a:headEnd type="none" w="med" len="med"/>
                      <a:tailEnd type="none" w="med" len="med"/>
                    </a:lnR>
                    <a:lnT w="38100" cap="flat" cmpd="sng" algn="ctr">
                      <a:solidFill>
                        <a:srgbClr val="EDEAE5"/>
                      </a:solidFill>
                      <a:prstDash val="solid"/>
                      <a:round/>
                      <a:headEnd type="none" w="med" len="med"/>
                      <a:tailEnd type="none" w="med" len="med"/>
                    </a:lnT>
                    <a:lnB w="38100" cap="flat" cmpd="sng" algn="ctr">
                      <a:solidFill>
                        <a:srgbClr val="EDEAE5"/>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29" name="Table 29"/>
          <p:cNvGraphicFramePr>
            <a:graphicFrameLocks noGrp="1"/>
          </p:cNvGraphicFramePr>
          <p:nvPr>
            <p:extLst>
              <p:ext uri="{D42A27DB-BD31-4B8C-83A1-F6EECF244321}">
                <p14:modId xmlns:p14="http://schemas.microsoft.com/office/powerpoint/2010/main" val="1639230943"/>
              </p:ext>
            </p:extLst>
          </p:nvPr>
        </p:nvGraphicFramePr>
        <p:xfrm>
          <a:off x="13299051" y="4167238"/>
          <a:ext cx="2916578" cy="3895725"/>
        </p:xfrm>
        <a:graphic>
          <a:graphicData uri="http://schemas.openxmlformats.org/drawingml/2006/table">
            <a:tbl>
              <a:tblPr/>
              <a:tblGrid>
                <a:gridCol w="2916578">
                  <a:extLst>
                    <a:ext uri="{9D8B030D-6E8A-4147-A177-3AD203B41FA5}">
                      <a16:colId xmlns:a16="http://schemas.microsoft.com/office/drawing/2014/main" val="20000"/>
                    </a:ext>
                  </a:extLst>
                </a:gridCol>
              </a:tblGrid>
              <a:tr h="779145">
                <a:tc>
                  <a:txBody>
                    <a:bodyPr/>
                    <a:lstStyle/>
                    <a:p>
                      <a:pPr algn="ctr">
                        <a:lnSpc>
                          <a:spcPts val="2380"/>
                        </a:lnSpc>
                        <a:defRPr/>
                      </a:pPr>
                      <a:r>
                        <a:rPr lang="en-US" sz="1700">
                          <a:solidFill>
                            <a:srgbClr val="546873"/>
                          </a:solidFill>
                          <a:latin typeface="Nunito Bold"/>
                        </a:rPr>
                        <a:t>Balanced Strategy</a:t>
                      </a:r>
                      <a:endParaRPr lang="en-US" sz="1100"/>
                    </a:p>
                  </a:txBody>
                  <a:tcPr marL="190500" marR="190500" marT="190500" marB="190500" anchor="ctr">
                    <a:lnL w="38100" cap="flat" cmpd="sng" algn="ctr">
                      <a:solidFill>
                        <a:srgbClr val="546873"/>
                      </a:solidFill>
                      <a:prstDash val="solid"/>
                      <a:round/>
                      <a:headEnd type="none" w="med" len="med"/>
                      <a:tailEnd type="none" w="med" len="med"/>
                    </a:lnL>
                    <a:lnR w="38100" cap="flat" cmpd="sng" algn="ctr">
                      <a:solidFill>
                        <a:srgbClr val="546873"/>
                      </a:solidFill>
                      <a:prstDash val="solid"/>
                      <a:round/>
                      <a:headEnd type="none" w="med" len="med"/>
                      <a:tailEnd type="none" w="med" len="med"/>
                    </a:lnR>
                    <a:lnT w="38100" cap="flat" cmpd="sng" algn="ctr">
                      <a:solidFill>
                        <a:srgbClr val="546873"/>
                      </a:solidFill>
                      <a:prstDash val="solid"/>
                      <a:round/>
                      <a:headEnd type="none" w="med" len="med"/>
                      <a:tailEnd type="none" w="med" len="med"/>
                    </a:lnT>
                    <a:lnB w="38100" cap="flat" cmpd="sng" algn="ctr">
                      <a:solidFill>
                        <a:srgbClr val="546873"/>
                      </a:solidFill>
                      <a:prstDash val="solid"/>
                      <a:round/>
                      <a:headEnd type="none" w="med" len="med"/>
                      <a:tailEnd type="none" w="med" len="med"/>
                    </a:lnB>
                    <a:solidFill>
                      <a:srgbClr val="BCCBCE"/>
                    </a:solidFill>
                  </a:tcPr>
                </a:tc>
                <a:extLst>
                  <a:ext uri="{0D108BD9-81ED-4DB2-BD59-A6C34878D82A}">
                    <a16:rowId xmlns:a16="http://schemas.microsoft.com/office/drawing/2014/main" val="10000"/>
                  </a:ext>
                </a:extLst>
              </a:tr>
              <a:tr h="779145">
                <a:tc>
                  <a:txBody>
                    <a:bodyPr/>
                    <a:lstStyle/>
                    <a:p>
                      <a:pPr algn="ctr">
                        <a:lnSpc>
                          <a:spcPts val="2380"/>
                        </a:lnSpc>
                        <a:defRPr/>
                      </a:pPr>
                      <a:r>
                        <a:rPr lang="en-US" sz="1700">
                          <a:solidFill>
                            <a:srgbClr val="546873"/>
                          </a:solidFill>
                          <a:latin typeface="Nunito"/>
                        </a:rPr>
                        <a:t>Runs Scored</a:t>
                      </a:r>
                      <a:endParaRPr lang="en-US" sz="1100"/>
                    </a:p>
                  </a:txBody>
                  <a:tcPr marL="190500" marR="190500" marT="190500" marB="190500" anchor="ctr">
                    <a:lnL w="38100" cap="flat" cmpd="sng" algn="ctr">
                      <a:solidFill>
                        <a:srgbClr val="546873"/>
                      </a:solidFill>
                      <a:prstDash val="solid"/>
                      <a:round/>
                      <a:headEnd type="none" w="med" len="med"/>
                      <a:tailEnd type="none" w="med" len="med"/>
                    </a:lnL>
                    <a:lnR w="38100" cap="flat" cmpd="sng" algn="ctr">
                      <a:solidFill>
                        <a:srgbClr val="546873"/>
                      </a:solidFill>
                      <a:prstDash val="solid"/>
                      <a:round/>
                      <a:headEnd type="none" w="med" len="med"/>
                      <a:tailEnd type="none" w="med" len="med"/>
                    </a:lnR>
                    <a:lnT w="38100" cap="flat" cmpd="sng" algn="ctr">
                      <a:solidFill>
                        <a:srgbClr val="546873"/>
                      </a:solidFill>
                      <a:prstDash val="solid"/>
                      <a:round/>
                      <a:headEnd type="none" w="med" len="med"/>
                      <a:tailEnd type="none" w="med" len="med"/>
                    </a:lnT>
                    <a:lnB w="38100" cap="flat" cmpd="sng" algn="ctr">
                      <a:solidFill>
                        <a:srgbClr val="546873"/>
                      </a:solidFill>
                      <a:prstDash val="solid"/>
                      <a:round/>
                      <a:headEnd type="none" w="med" len="med"/>
                      <a:tailEnd type="none" w="med" len="med"/>
                    </a:lnB>
                  </a:tcPr>
                </a:tc>
                <a:extLst>
                  <a:ext uri="{0D108BD9-81ED-4DB2-BD59-A6C34878D82A}">
                    <a16:rowId xmlns:a16="http://schemas.microsoft.com/office/drawing/2014/main" val="10001"/>
                  </a:ext>
                </a:extLst>
              </a:tr>
              <a:tr h="779145">
                <a:tc>
                  <a:txBody>
                    <a:bodyPr/>
                    <a:lstStyle/>
                    <a:p>
                      <a:pPr algn="ctr">
                        <a:lnSpc>
                          <a:spcPts val="2380"/>
                        </a:lnSpc>
                        <a:defRPr/>
                      </a:pPr>
                      <a:r>
                        <a:rPr lang="en-US" sz="1700">
                          <a:solidFill>
                            <a:srgbClr val="546873"/>
                          </a:solidFill>
                          <a:latin typeface="Nunito"/>
                        </a:rPr>
                        <a:t>Hits</a:t>
                      </a:r>
                      <a:endParaRPr lang="en-US" sz="1100"/>
                    </a:p>
                  </a:txBody>
                  <a:tcPr marL="190500" marR="190500" marT="190500" marB="190500" anchor="ctr">
                    <a:lnL w="38100" cap="flat" cmpd="sng" algn="ctr">
                      <a:solidFill>
                        <a:srgbClr val="546873"/>
                      </a:solidFill>
                      <a:prstDash val="solid"/>
                      <a:round/>
                      <a:headEnd type="none" w="med" len="med"/>
                      <a:tailEnd type="none" w="med" len="med"/>
                    </a:lnL>
                    <a:lnR w="38100" cap="flat" cmpd="sng" algn="ctr">
                      <a:solidFill>
                        <a:srgbClr val="546873"/>
                      </a:solidFill>
                      <a:prstDash val="solid"/>
                      <a:round/>
                      <a:headEnd type="none" w="med" len="med"/>
                      <a:tailEnd type="none" w="med" len="med"/>
                    </a:lnR>
                    <a:lnT w="38100" cap="flat" cmpd="sng" algn="ctr">
                      <a:solidFill>
                        <a:srgbClr val="546873"/>
                      </a:solidFill>
                      <a:prstDash val="solid"/>
                      <a:round/>
                      <a:headEnd type="none" w="med" len="med"/>
                      <a:tailEnd type="none" w="med" len="med"/>
                    </a:lnT>
                    <a:lnB w="38100" cap="flat" cmpd="sng" algn="ctr">
                      <a:solidFill>
                        <a:srgbClr val="546873"/>
                      </a:solidFill>
                      <a:prstDash val="solid"/>
                      <a:round/>
                      <a:headEnd type="none" w="med" len="med"/>
                      <a:tailEnd type="none" w="med" len="med"/>
                    </a:lnB>
                  </a:tcPr>
                </a:tc>
                <a:extLst>
                  <a:ext uri="{0D108BD9-81ED-4DB2-BD59-A6C34878D82A}">
                    <a16:rowId xmlns:a16="http://schemas.microsoft.com/office/drawing/2014/main" val="10002"/>
                  </a:ext>
                </a:extLst>
              </a:tr>
              <a:tr h="779145">
                <a:tc>
                  <a:txBody>
                    <a:bodyPr/>
                    <a:lstStyle/>
                    <a:p>
                      <a:pPr algn="ctr">
                        <a:lnSpc>
                          <a:spcPts val="2380"/>
                        </a:lnSpc>
                        <a:defRPr/>
                      </a:pPr>
                      <a:r>
                        <a:rPr lang="en-US" sz="1700">
                          <a:solidFill>
                            <a:srgbClr val="546873"/>
                          </a:solidFill>
                          <a:latin typeface="Nunito"/>
                        </a:rPr>
                        <a:t>Shutouts</a:t>
                      </a:r>
                      <a:endParaRPr lang="en-US" sz="1100"/>
                    </a:p>
                  </a:txBody>
                  <a:tcPr marL="190500" marR="190500" marT="190500" marB="190500" anchor="ctr">
                    <a:lnL w="38100" cap="flat" cmpd="sng" algn="ctr">
                      <a:solidFill>
                        <a:srgbClr val="546873"/>
                      </a:solidFill>
                      <a:prstDash val="solid"/>
                      <a:round/>
                      <a:headEnd type="none" w="med" len="med"/>
                      <a:tailEnd type="none" w="med" len="med"/>
                    </a:lnL>
                    <a:lnR w="38100" cap="flat" cmpd="sng" algn="ctr">
                      <a:solidFill>
                        <a:srgbClr val="546873"/>
                      </a:solidFill>
                      <a:prstDash val="solid"/>
                      <a:round/>
                      <a:headEnd type="none" w="med" len="med"/>
                      <a:tailEnd type="none" w="med" len="med"/>
                    </a:lnR>
                    <a:lnT w="38100" cap="flat" cmpd="sng" algn="ctr">
                      <a:solidFill>
                        <a:srgbClr val="546873"/>
                      </a:solidFill>
                      <a:prstDash val="solid"/>
                      <a:round/>
                      <a:headEnd type="none" w="med" len="med"/>
                      <a:tailEnd type="none" w="med" len="med"/>
                    </a:lnT>
                    <a:lnB w="38100" cap="flat" cmpd="sng" algn="ctr">
                      <a:solidFill>
                        <a:srgbClr val="546873"/>
                      </a:solidFill>
                      <a:prstDash val="solid"/>
                      <a:round/>
                      <a:headEnd type="none" w="med" len="med"/>
                      <a:tailEnd type="none" w="med" len="med"/>
                    </a:lnB>
                  </a:tcPr>
                </a:tc>
                <a:extLst>
                  <a:ext uri="{0D108BD9-81ED-4DB2-BD59-A6C34878D82A}">
                    <a16:rowId xmlns:a16="http://schemas.microsoft.com/office/drawing/2014/main" val="10003"/>
                  </a:ext>
                </a:extLst>
              </a:tr>
              <a:tr h="779145">
                <a:tc>
                  <a:txBody>
                    <a:bodyPr/>
                    <a:lstStyle/>
                    <a:p>
                      <a:pPr algn="ctr">
                        <a:lnSpc>
                          <a:spcPts val="2380"/>
                        </a:lnSpc>
                        <a:defRPr/>
                      </a:pPr>
                      <a:r>
                        <a:rPr lang="en-US" sz="1700">
                          <a:solidFill>
                            <a:srgbClr val="546873"/>
                          </a:solidFill>
                          <a:latin typeface="Nunito"/>
                        </a:rPr>
                        <a:t>Infield Put Outs</a:t>
                      </a:r>
                      <a:endParaRPr lang="en-US" sz="1100"/>
                    </a:p>
                  </a:txBody>
                  <a:tcPr marL="190500" marR="190500" marT="190500" marB="190500" anchor="ctr">
                    <a:lnL w="38100" cap="flat" cmpd="sng" algn="ctr">
                      <a:solidFill>
                        <a:srgbClr val="546873"/>
                      </a:solidFill>
                      <a:prstDash val="solid"/>
                      <a:round/>
                      <a:headEnd type="none" w="med" len="med"/>
                      <a:tailEnd type="none" w="med" len="med"/>
                    </a:lnL>
                    <a:lnR w="38100" cap="flat" cmpd="sng" algn="ctr">
                      <a:solidFill>
                        <a:srgbClr val="546873"/>
                      </a:solidFill>
                      <a:prstDash val="solid"/>
                      <a:round/>
                      <a:headEnd type="none" w="med" len="med"/>
                      <a:tailEnd type="none" w="med" len="med"/>
                    </a:lnR>
                    <a:lnT w="38100" cap="flat" cmpd="sng" algn="ctr">
                      <a:solidFill>
                        <a:srgbClr val="546873"/>
                      </a:solidFill>
                      <a:prstDash val="solid"/>
                      <a:round/>
                      <a:headEnd type="none" w="med" len="med"/>
                      <a:tailEnd type="none" w="med" len="med"/>
                    </a:lnT>
                    <a:lnB w="38100" cap="flat" cmpd="sng" algn="ctr">
                      <a:solidFill>
                        <a:srgbClr val="546873"/>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98F9B"/>
        </a:solidFill>
        <a:effectLst/>
      </p:bgPr>
    </p:bg>
    <p:spTree>
      <p:nvGrpSpPr>
        <p:cNvPr id="1" name=""/>
        <p:cNvGrpSpPr/>
        <p:nvPr/>
      </p:nvGrpSpPr>
      <p:grpSpPr>
        <a:xfrm>
          <a:off x="0" y="0"/>
          <a:ext cx="0" cy="0"/>
          <a:chOff x="0" y="0"/>
          <a:chExt cx="0" cy="0"/>
        </a:xfrm>
      </p:grpSpPr>
      <p:grpSp>
        <p:nvGrpSpPr>
          <p:cNvPr id="2" name="Group 2"/>
          <p:cNvGrpSpPr/>
          <p:nvPr/>
        </p:nvGrpSpPr>
        <p:grpSpPr>
          <a:xfrm>
            <a:off x="650661" y="2197573"/>
            <a:ext cx="5650526" cy="7179479"/>
            <a:chOff x="0" y="0"/>
            <a:chExt cx="1391610" cy="1768160"/>
          </a:xfrm>
        </p:grpSpPr>
        <p:sp>
          <p:nvSpPr>
            <p:cNvPr id="3" name="Freeform 3"/>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EDEAE5"/>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2793"/>
                </a:lnSpc>
              </a:pPr>
              <a:endParaRPr/>
            </a:p>
          </p:txBody>
        </p:sp>
      </p:grpSp>
      <p:grpSp>
        <p:nvGrpSpPr>
          <p:cNvPr id="5" name="Group 5"/>
          <p:cNvGrpSpPr/>
          <p:nvPr/>
        </p:nvGrpSpPr>
        <p:grpSpPr>
          <a:xfrm>
            <a:off x="6301186" y="2197573"/>
            <a:ext cx="5660162" cy="7179479"/>
            <a:chOff x="0" y="0"/>
            <a:chExt cx="1393983" cy="1768160"/>
          </a:xfrm>
        </p:grpSpPr>
        <p:sp>
          <p:nvSpPr>
            <p:cNvPr id="6" name="Freeform 6"/>
            <p:cNvSpPr/>
            <p:nvPr/>
          </p:nvSpPr>
          <p:spPr>
            <a:xfrm>
              <a:off x="0" y="0"/>
              <a:ext cx="1393983" cy="1768160"/>
            </a:xfrm>
            <a:custGeom>
              <a:avLst/>
              <a:gdLst/>
              <a:ahLst/>
              <a:cxnLst/>
              <a:rect l="l" t="t" r="r" b="b"/>
              <a:pathLst>
                <a:path w="1393983" h="1768160">
                  <a:moveTo>
                    <a:pt x="0" y="0"/>
                  </a:moveTo>
                  <a:lnTo>
                    <a:pt x="1393983" y="0"/>
                  </a:lnTo>
                  <a:lnTo>
                    <a:pt x="1393983" y="1768160"/>
                  </a:lnTo>
                  <a:lnTo>
                    <a:pt x="0" y="1768160"/>
                  </a:lnTo>
                  <a:close/>
                </a:path>
              </a:pathLst>
            </a:custGeom>
            <a:solidFill>
              <a:srgbClr val="546873"/>
            </a:solidFill>
          </p:spPr>
        </p:sp>
        <p:sp>
          <p:nvSpPr>
            <p:cNvPr id="7" name="TextBox 7"/>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8" name="Group 8"/>
          <p:cNvGrpSpPr/>
          <p:nvPr/>
        </p:nvGrpSpPr>
        <p:grpSpPr>
          <a:xfrm>
            <a:off x="11961348" y="2197573"/>
            <a:ext cx="5650526" cy="7179479"/>
            <a:chOff x="0" y="0"/>
            <a:chExt cx="1391610" cy="1768160"/>
          </a:xfrm>
        </p:grpSpPr>
        <p:sp>
          <p:nvSpPr>
            <p:cNvPr id="9" name="Freeform 9"/>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CCDADD"/>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11" name="Group 11"/>
          <p:cNvGrpSpPr/>
          <p:nvPr/>
        </p:nvGrpSpPr>
        <p:grpSpPr>
          <a:xfrm>
            <a:off x="8900123" y="2582095"/>
            <a:ext cx="487754" cy="495826"/>
            <a:chOff x="0" y="0"/>
            <a:chExt cx="540154" cy="549093"/>
          </a:xfrm>
        </p:grpSpPr>
        <p:sp>
          <p:nvSpPr>
            <p:cNvPr id="12" name="Freeform 12"/>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EDEAE5"/>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3232047" y="2582095"/>
            <a:ext cx="487754" cy="495826"/>
            <a:chOff x="0" y="0"/>
            <a:chExt cx="540154" cy="549093"/>
          </a:xfrm>
        </p:grpSpPr>
        <p:sp>
          <p:nvSpPr>
            <p:cNvPr id="15" name="Freeform 15"/>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91A8B4"/>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4561673" y="2582095"/>
            <a:ext cx="487754" cy="495826"/>
            <a:chOff x="0" y="0"/>
            <a:chExt cx="540154" cy="549093"/>
          </a:xfrm>
        </p:grpSpPr>
        <p:sp>
          <p:nvSpPr>
            <p:cNvPr id="18" name="Freeform 18"/>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798F9B"/>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sp>
        <p:nvSpPr>
          <p:cNvPr id="20" name="AutoShape 20"/>
          <p:cNvSpPr/>
          <p:nvPr/>
        </p:nvSpPr>
        <p:spPr>
          <a:xfrm rot="-10800000">
            <a:off x="0" y="465150"/>
            <a:ext cx="18288000" cy="0"/>
          </a:xfrm>
          <a:prstGeom prst="line">
            <a:avLst/>
          </a:prstGeom>
          <a:ln w="47625" cap="flat">
            <a:solidFill>
              <a:srgbClr val="91A8B4"/>
            </a:solidFill>
            <a:prstDash val="solid"/>
            <a:headEnd type="none" w="sm" len="sm"/>
            <a:tailEnd type="none" w="sm" len="sm"/>
          </a:ln>
        </p:spPr>
      </p:sp>
      <p:sp>
        <p:nvSpPr>
          <p:cNvPr id="21" name="Freeform 21"/>
          <p:cNvSpPr/>
          <p:nvPr/>
        </p:nvSpPr>
        <p:spPr>
          <a:xfrm>
            <a:off x="844355" y="4210798"/>
            <a:ext cx="5263138" cy="3946028"/>
          </a:xfrm>
          <a:custGeom>
            <a:avLst/>
            <a:gdLst/>
            <a:ahLst/>
            <a:cxnLst/>
            <a:rect l="l" t="t" r="r" b="b"/>
            <a:pathLst>
              <a:path w="5263138" h="3946028">
                <a:moveTo>
                  <a:pt x="0" y="0"/>
                </a:moveTo>
                <a:lnTo>
                  <a:pt x="5263137" y="0"/>
                </a:lnTo>
                <a:lnTo>
                  <a:pt x="5263137" y="3946028"/>
                </a:lnTo>
                <a:lnTo>
                  <a:pt x="0" y="3946028"/>
                </a:lnTo>
                <a:lnTo>
                  <a:pt x="0" y="0"/>
                </a:lnTo>
                <a:close/>
              </a:path>
            </a:pathLst>
          </a:custGeom>
          <a:blipFill>
            <a:blip r:embed="rId2"/>
            <a:stretch>
              <a:fillRect/>
            </a:stretch>
          </a:blipFill>
        </p:spPr>
      </p:sp>
      <p:sp>
        <p:nvSpPr>
          <p:cNvPr id="22" name="Freeform 22"/>
          <p:cNvSpPr/>
          <p:nvPr/>
        </p:nvSpPr>
        <p:spPr>
          <a:xfrm>
            <a:off x="6449714" y="4177364"/>
            <a:ext cx="5363106" cy="4012897"/>
          </a:xfrm>
          <a:custGeom>
            <a:avLst/>
            <a:gdLst/>
            <a:ahLst/>
            <a:cxnLst/>
            <a:rect l="l" t="t" r="r" b="b"/>
            <a:pathLst>
              <a:path w="5363106" h="4012897">
                <a:moveTo>
                  <a:pt x="0" y="0"/>
                </a:moveTo>
                <a:lnTo>
                  <a:pt x="5363107" y="0"/>
                </a:lnTo>
                <a:lnTo>
                  <a:pt x="5363107" y="4012897"/>
                </a:lnTo>
                <a:lnTo>
                  <a:pt x="0" y="4012897"/>
                </a:lnTo>
                <a:lnTo>
                  <a:pt x="0" y="0"/>
                </a:lnTo>
                <a:close/>
              </a:path>
            </a:pathLst>
          </a:custGeom>
          <a:blipFill>
            <a:blip r:embed="rId3"/>
            <a:stretch>
              <a:fillRect/>
            </a:stretch>
          </a:blipFill>
        </p:spPr>
      </p:sp>
      <p:sp>
        <p:nvSpPr>
          <p:cNvPr id="23" name="Freeform 23"/>
          <p:cNvSpPr/>
          <p:nvPr/>
        </p:nvSpPr>
        <p:spPr>
          <a:xfrm>
            <a:off x="12106405" y="4177364"/>
            <a:ext cx="5360411" cy="4012897"/>
          </a:xfrm>
          <a:custGeom>
            <a:avLst/>
            <a:gdLst/>
            <a:ahLst/>
            <a:cxnLst/>
            <a:rect l="l" t="t" r="r" b="b"/>
            <a:pathLst>
              <a:path w="5360411" h="4012897">
                <a:moveTo>
                  <a:pt x="0" y="0"/>
                </a:moveTo>
                <a:lnTo>
                  <a:pt x="5360412" y="0"/>
                </a:lnTo>
                <a:lnTo>
                  <a:pt x="5360412" y="4012897"/>
                </a:lnTo>
                <a:lnTo>
                  <a:pt x="0" y="4012897"/>
                </a:lnTo>
                <a:lnTo>
                  <a:pt x="0" y="0"/>
                </a:lnTo>
                <a:close/>
              </a:path>
            </a:pathLst>
          </a:custGeom>
          <a:blipFill>
            <a:blip r:embed="rId4"/>
            <a:stretch>
              <a:fillRect/>
            </a:stretch>
          </a:blipFill>
        </p:spPr>
      </p:sp>
      <p:sp>
        <p:nvSpPr>
          <p:cNvPr id="24" name="TextBox 24"/>
          <p:cNvSpPr txBox="1"/>
          <p:nvPr/>
        </p:nvSpPr>
        <p:spPr>
          <a:xfrm>
            <a:off x="13268064" y="3287734"/>
            <a:ext cx="3037094" cy="379622"/>
          </a:xfrm>
          <a:prstGeom prst="rect">
            <a:avLst/>
          </a:prstGeom>
        </p:spPr>
        <p:txBody>
          <a:bodyPr lIns="0" tIns="0" rIns="0" bIns="0" rtlCol="0" anchor="t">
            <a:spAutoFit/>
          </a:bodyPr>
          <a:lstStyle/>
          <a:p>
            <a:pPr algn="ctr">
              <a:lnSpc>
                <a:spcPts val="3219"/>
              </a:lnSpc>
              <a:spcBef>
                <a:spcPct val="0"/>
              </a:spcBef>
            </a:pPr>
            <a:r>
              <a:rPr lang="en-US" sz="2299" spc="137">
                <a:solidFill>
                  <a:srgbClr val="546873"/>
                </a:solidFill>
                <a:latin typeface="Nunito Bold"/>
              </a:rPr>
              <a:t>Balanced Model</a:t>
            </a:r>
          </a:p>
        </p:txBody>
      </p:sp>
      <p:sp>
        <p:nvSpPr>
          <p:cNvPr id="25" name="TextBox 25"/>
          <p:cNvSpPr txBox="1"/>
          <p:nvPr/>
        </p:nvSpPr>
        <p:spPr>
          <a:xfrm>
            <a:off x="1940059" y="3287734"/>
            <a:ext cx="3071730"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798F9B"/>
                </a:solidFill>
                <a:latin typeface="Nunito Bold"/>
              </a:rPr>
              <a:t>Offensive Model</a:t>
            </a:r>
          </a:p>
        </p:txBody>
      </p:sp>
      <p:sp>
        <p:nvSpPr>
          <p:cNvPr id="26" name="TextBox 26"/>
          <p:cNvSpPr txBox="1"/>
          <p:nvPr/>
        </p:nvSpPr>
        <p:spPr>
          <a:xfrm>
            <a:off x="7474175" y="3287471"/>
            <a:ext cx="3314184"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EDEAE5"/>
                </a:solidFill>
                <a:latin typeface="Nunito Bold"/>
              </a:rPr>
              <a:t>Defensive Model</a:t>
            </a:r>
          </a:p>
        </p:txBody>
      </p:sp>
      <p:sp>
        <p:nvSpPr>
          <p:cNvPr id="27" name="TextBox 27"/>
          <p:cNvSpPr txBox="1"/>
          <p:nvPr/>
        </p:nvSpPr>
        <p:spPr>
          <a:xfrm>
            <a:off x="14334564" y="1009650"/>
            <a:ext cx="2924736" cy="271090"/>
          </a:xfrm>
          <a:prstGeom prst="rect">
            <a:avLst/>
          </a:prstGeom>
        </p:spPr>
        <p:txBody>
          <a:bodyPr lIns="0" tIns="0" rIns="0" bIns="0" rtlCol="0" anchor="t">
            <a:spAutoFit/>
          </a:bodyPr>
          <a:lstStyle/>
          <a:p>
            <a:pPr marL="0" lvl="0" indent="0" algn="r">
              <a:lnSpc>
                <a:spcPts val="2380"/>
              </a:lnSpc>
              <a:spcBef>
                <a:spcPct val="0"/>
              </a:spcBef>
            </a:pPr>
            <a:r>
              <a:rPr lang="en-US" sz="1700">
                <a:solidFill>
                  <a:srgbClr val="EDEAE5"/>
                </a:solidFill>
                <a:latin typeface="Nunito"/>
              </a:rPr>
              <a:t>BASEBALL STATISTICS</a:t>
            </a:r>
          </a:p>
        </p:txBody>
      </p:sp>
      <p:sp>
        <p:nvSpPr>
          <p:cNvPr id="28" name="TextBox 28"/>
          <p:cNvSpPr txBox="1"/>
          <p:nvPr/>
        </p:nvSpPr>
        <p:spPr>
          <a:xfrm>
            <a:off x="1028700" y="1009650"/>
            <a:ext cx="2932097" cy="271090"/>
          </a:xfrm>
          <a:prstGeom prst="rect">
            <a:avLst/>
          </a:prstGeom>
        </p:spPr>
        <p:txBody>
          <a:bodyPr lIns="0" tIns="0" rIns="0" bIns="0" rtlCol="0" anchor="t">
            <a:spAutoFit/>
          </a:bodyPr>
          <a:lstStyle/>
          <a:p>
            <a:pPr>
              <a:lnSpc>
                <a:spcPts val="2380"/>
              </a:lnSpc>
              <a:spcBef>
                <a:spcPct val="0"/>
              </a:spcBef>
            </a:pPr>
            <a:r>
              <a:rPr lang="en-US" sz="1700">
                <a:solidFill>
                  <a:srgbClr val="EDEAE5"/>
                </a:solidFill>
                <a:latin typeface="Nunito"/>
              </a:rPr>
              <a:t>Linear Regression Modeling</a:t>
            </a:r>
          </a:p>
        </p:txBody>
      </p:sp>
      <p:sp>
        <p:nvSpPr>
          <p:cNvPr id="29" name="TextBox 29"/>
          <p:cNvSpPr txBox="1"/>
          <p:nvPr/>
        </p:nvSpPr>
        <p:spPr>
          <a:xfrm>
            <a:off x="6006261" y="1204540"/>
            <a:ext cx="6250012" cy="745383"/>
          </a:xfrm>
          <a:prstGeom prst="rect">
            <a:avLst/>
          </a:prstGeom>
        </p:spPr>
        <p:txBody>
          <a:bodyPr lIns="0" tIns="0" rIns="0" bIns="0" rtlCol="0" anchor="t">
            <a:spAutoFit/>
          </a:bodyPr>
          <a:lstStyle/>
          <a:p>
            <a:pPr marL="0" lvl="0" indent="0" algn="l">
              <a:lnSpc>
                <a:spcPts val="6159"/>
              </a:lnSpc>
              <a:spcBef>
                <a:spcPct val="0"/>
              </a:spcBef>
            </a:pPr>
            <a:r>
              <a:rPr lang="en-US" sz="4399">
                <a:solidFill>
                  <a:srgbClr val="EDEAE5"/>
                </a:solidFill>
                <a:latin typeface="Garet ExtraBold"/>
              </a:rPr>
              <a:t>PERIOD 2: 1920 - 1960</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98F9B"/>
        </a:solidFill>
        <a:effectLst/>
      </p:bgPr>
    </p:bg>
    <p:spTree>
      <p:nvGrpSpPr>
        <p:cNvPr id="1" name=""/>
        <p:cNvGrpSpPr/>
        <p:nvPr/>
      </p:nvGrpSpPr>
      <p:grpSpPr>
        <a:xfrm>
          <a:off x="0" y="0"/>
          <a:ext cx="0" cy="0"/>
          <a:chOff x="0" y="0"/>
          <a:chExt cx="0" cy="0"/>
        </a:xfrm>
      </p:grpSpPr>
      <p:grpSp>
        <p:nvGrpSpPr>
          <p:cNvPr id="2" name="Group 2"/>
          <p:cNvGrpSpPr/>
          <p:nvPr/>
        </p:nvGrpSpPr>
        <p:grpSpPr>
          <a:xfrm>
            <a:off x="650661" y="2197573"/>
            <a:ext cx="5650526" cy="7179479"/>
            <a:chOff x="0" y="0"/>
            <a:chExt cx="1391610" cy="1768160"/>
          </a:xfrm>
        </p:grpSpPr>
        <p:sp>
          <p:nvSpPr>
            <p:cNvPr id="3" name="Freeform 3"/>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EDEAE5"/>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2793"/>
                </a:lnSpc>
              </a:pPr>
              <a:endParaRPr/>
            </a:p>
          </p:txBody>
        </p:sp>
      </p:grpSp>
      <p:grpSp>
        <p:nvGrpSpPr>
          <p:cNvPr id="5" name="Group 5"/>
          <p:cNvGrpSpPr/>
          <p:nvPr/>
        </p:nvGrpSpPr>
        <p:grpSpPr>
          <a:xfrm>
            <a:off x="6301186" y="2197573"/>
            <a:ext cx="5660162" cy="7179479"/>
            <a:chOff x="0" y="0"/>
            <a:chExt cx="1393983" cy="1768160"/>
          </a:xfrm>
        </p:grpSpPr>
        <p:sp>
          <p:nvSpPr>
            <p:cNvPr id="6" name="Freeform 6"/>
            <p:cNvSpPr/>
            <p:nvPr/>
          </p:nvSpPr>
          <p:spPr>
            <a:xfrm>
              <a:off x="0" y="0"/>
              <a:ext cx="1393983" cy="1768160"/>
            </a:xfrm>
            <a:custGeom>
              <a:avLst/>
              <a:gdLst/>
              <a:ahLst/>
              <a:cxnLst/>
              <a:rect l="l" t="t" r="r" b="b"/>
              <a:pathLst>
                <a:path w="1393983" h="1768160">
                  <a:moveTo>
                    <a:pt x="0" y="0"/>
                  </a:moveTo>
                  <a:lnTo>
                    <a:pt x="1393983" y="0"/>
                  </a:lnTo>
                  <a:lnTo>
                    <a:pt x="1393983" y="1768160"/>
                  </a:lnTo>
                  <a:lnTo>
                    <a:pt x="0" y="1768160"/>
                  </a:lnTo>
                  <a:close/>
                </a:path>
              </a:pathLst>
            </a:custGeom>
            <a:solidFill>
              <a:srgbClr val="546873"/>
            </a:solidFill>
          </p:spPr>
        </p:sp>
        <p:sp>
          <p:nvSpPr>
            <p:cNvPr id="7" name="TextBox 7"/>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8" name="Group 8"/>
          <p:cNvGrpSpPr/>
          <p:nvPr/>
        </p:nvGrpSpPr>
        <p:grpSpPr>
          <a:xfrm>
            <a:off x="11961348" y="2197573"/>
            <a:ext cx="5650526" cy="7179479"/>
            <a:chOff x="0" y="0"/>
            <a:chExt cx="1391610" cy="1768160"/>
          </a:xfrm>
        </p:grpSpPr>
        <p:sp>
          <p:nvSpPr>
            <p:cNvPr id="9" name="Freeform 9"/>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CCDADD"/>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11" name="Group 11"/>
          <p:cNvGrpSpPr/>
          <p:nvPr/>
        </p:nvGrpSpPr>
        <p:grpSpPr>
          <a:xfrm>
            <a:off x="8900123" y="2582095"/>
            <a:ext cx="487754" cy="495826"/>
            <a:chOff x="0" y="0"/>
            <a:chExt cx="540154" cy="549093"/>
          </a:xfrm>
        </p:grpSpPr>
        <p:sp>
          <p:nvSpPr>
            <p:cNvPr id="12" name="Freeform 12"/>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EDEAE5"/>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3232047" y="2582095"/>
            <a:ext cx="487754" cy="495826"/>
            <a:chOff x="0" y="0"/>
            <a:chExt cx="540154" cy="549093"/>
          </a:xfrm>
        </p:grpSpPr>
        <p:sp>
          <p:nvSpPr>
            <p:cNvPr id="15" name="Freeform 15"/>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91A8B4"/>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4561673" y="2582095"/>
            <a:ext cx="487754" cy="495826"/>
            <a:chOff x="0" y="0"/>
            <a:chExt cx="540154" cy="549093"/>
          </a:xfrm>
        </p:grpSpPr>
        <p:sp>
          <p:nvSpPr>
            <p:cNvPr id="18" name="Freeform 18"/>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798F9B"/>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sp>
        <p:nvSpPr>
          <p:cNvPr id="20" name="AutoShape 20"/>
          <p:cNvSpPr/>
          <p:nvPr/>
        </p:nvSpPr>
        <p:spPr>
          <a:xfrm rot="-10800000">
            <a:off x="0" y="465150"/>
            <a:ext cx="18288000" cy="0"/>
          </a:xfrm>
          <a:prstGeom prst="line">
            <a:avLst/>
          </a:prstGeom>
          <a:ln w="47625" cap="flat">
            <a:solidFill>
              <a:srgbClr val="91A8B4"/>
            </a:solidFill>
            <a:prstDash val="solid"/>
            <a:headEnd type="none" w="sm" len="sm"/>
            <a:tailEnd type="none" w="sm" len="sm"/>
          </a:ln>
        </p:spPr>
      </p:sp>
      <p:sp>
        <p:nvSpPr>
          <p:cNvPr id="21" name="Freeform 21"/>
          <p:cNvSpPr/>
          <p:nvPr/>
        </p:nvSpPr>
        <p:spPr>
          <a:xfrm>
            <a:off x="693639" y="4006060"/>
            <a:ext cx="5564568" cy="4551952"/>
          </a:xfrm>
          <a:custGeom>
            <a:avLst/>
            <a:gdLst/>
            <a:ahLst/>
            <a:cxnLst/>
            <a:rect l="l" t="t" r="r" b="b"/>
            <a:pathLst>
              <a:path w="5564568" h="4551952">
                <a:moveTo>
                  <a:pt x="0" y="0"/>
                </a:moveTo>
                <a:lnTo>
                  <a:pt x="5564569" y="0"/>
                </a:lnTo>
                <a:lnTo>
                  <a:pt x="5564569" y="4551952"/>
                </a:lnTo>
                <a:lnTo>
                  <a:pt x="0" y="4551952"/>
                </a:lnTo>
                <a:lnTo>
                  <a:pt x="0" y="0"/>
                </a:lnTo>
                <a:close/>
              </a:path>
            </a:pathLst>
          </a:custGeom>
          <a:blipFill>
            <a:blip r:embed="rId2"/>
            <a:stretch>
              <a:fillRect/>
            </a:stretch>
          </a:blipFill>
        </p:spPr>
      </p:sp>
      <p:sp>
        <p:nvSpPr>
          <p:cNvPr id="22" name="Freeform 22"/>
          <p:cNvSpPr/>
          <p:nvPr/>
        </p:nvSpPr>
        <p:spPr>
          <a:xfrm>
            <a:off x="6341619" y="4169746"/>
            <a:ext cx="5579296" cy="4224579"/>
          </a:xfrm>
          <a:custGeom>
            <a:avLst/>
            <a:gdLst/>
            <a:ahLst/>
            <a:cxnLst/>
            <a:rect l="l" t="t" r="r" b="b"/>
            <a:pathLst>
              <a:path w="5579296" h="4224579">
                <a:moveTo>
                  <a:pt x="0" y="0"/>
                </a:moveTo>
                <a:lnTo>
                  <a:pt x="5579296" y="0"/>
                </a:lnTo>
                <a:lnTo>
                  <a:pt x="5579296" y="4224579"/>
                </a:lnTo>
                <a:lnTo>
                  <a:pt x="0" y="4224579"/>
                </a:lnTo>
                <a:lnTo>
                  <a:pt x="0" y="0"/>
                </a:lnTo>
                <a:close/>
              </a:path>
            </a:pathLst>
          </a:custGeom>
          <a:blipFill>
            <a:blip r:embed="rId3"/>
            <a:stretch>
              <a:fillRect/>
            </a:stretch>
          </a:blipFill>
        </p:spPr>
      </p:sp>
      <p:sp>
        <p:nvSpPr>
          <p:cNvPr id="23" name="Freeform 23"/>
          <p:cNvSpPr/>
          <p:nvPr/>
        </p:nvSpPr>
        <p:spPr>
          <a:xfrm>
            <a:off x="11996963" y="4102046"/>
            <a:ext cx="5579296" cy="4359980"/>
          </a:xfrm>
          <a:custGeom>
            <a:avLst/>
            <a:gdLst/>
            <a:ahLst/>
            <a:cxnLst/>
            <a:rect l="l" t="t" r="r" b="b"/>
            <a:pathLst>
              <a:path w="5579296" h="4359980">
                <a:moveTo>
                  <a:pt x="0" y="0"/>
                </a:moveTo>
                <a:lnTo>
                  <a:pt x="5579296" y="0"/>
                </a:lnTo>
                <a:lnTo>
                  <a:pt x="5579296" y="4359980"/>
                </a:lnTo>
                <a:lnTo>
                  <a:pt x="0" y="4359980"/>
                </a:lnTo>
                <a:lnTo>
                  <a:pt x="0" y="0"/>
                </a:lnTo>
                <a:close/>
              </a:path>
            </a:pathLst>
          </a:custGeom>
          <a:blipFill>
            <a:blip r:embed="rId4"/>
            <a:stretch>
              <a:fillRect/>
            </a:stretch>
          </a:blipFill>
        </p:spPr>
      </p:sp>
      <p:sp>
        <p:nvSpPr>
          <p:cNvPr id="24" name="TextBox 24"/>
          <p:cNvSpPr txBox="1"/>
          <p:nvPr/>
        </p:nvSpPr>
        <p:spPr>
          <a:xfrm>
            <a:off x="13268064" y="3287734"/>
            <a:ext cx="3037094" cy="379622"/>
          </a:xfrm>
          <a:prstGeom prst="rect">
            <a:avLst/>
          </a:prstGeom>
        </p:spPr>
        <p:txBody>
          <a:bodyPr lIns="0" tIns="0" rIns="0" bIns="0" rtlCol="0" anchor="t">
            <a:spAutoFit/>
          </a:bodyPr>
          <a:lstStyle/>
          <a:p>
            <a:pPr algn="ctr">
              <a:lnSpc>
                <a:spcPts val="3219"/>
              </a:lnSpc>
              <a:spcBef>
                <a:spcPct val="0"/>
              </a:spcBef>
            </a:pPr>
            <a:r>
              <a:rPr lang="en-US" sz="2299" spc="137">
                <a:solidFill>
                  <a:srgbClr val="546873"/>
                </a:solidFill>
                <a:latin typeface="Nunito Bold"/>
              </a:rPr>
              <a:t>Balanced Model</a:t>
            </a:r>
          </a:p>
        </p:txBody>
      </p:sp>
      <p:sp>
        <p:nvSpPr>
          <p:cNvPr id="25" name="TextBox 25"/>
          <p:cNvSpPr txBox="1"/>
          <p:nvPr/>
        </p:nvSpPr>
        <p:spPr>
          <a:xfrm>
            <a:off x="1940059" y="3287734"/>
            <a:ext cx="3071730"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798F9B"/>
                </a:solidFill>
                <a:latin typeface="Nunito Bold"/>
              </a:rPr>
              <a:t>Offensive Model</a:t>
            </a:r>
          </a:p>
        </p:txBody>
      </p:sp>
      <p:sp>
        <p:nvSpPr>
          <p:cNvPr id="26" name="TextBox 26"/>
          <p:cNvSpPr txBox="1"/>
          <p:nvPr/>
        </p:nvSpPr>
        <p:spPr>
          <a:xfrm>
            <a:off x="7474175" y="3287471"/>
            <a:ext cx="3314184"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EDEAE5"/>
                </a:solidFill>
                <a:latin typeface="Nunito Bold"/>
              </a:rPr>
              <a:t>Defensive Model</a:t>
            </a:r>
          </a:p>
        </p:txBody>
      </p:sp>
      <p:sp>
        <p:nvSpPr>
          <p:cNvPr id="27" name="TextBox 27"/>
          <p:cNvSpPr txBox="1"/>
          <p:nvPr/>
        </p:nvSpPr>
        <p:spPr>
          <a:xfrm>
            <a:off x="14334564" y="1009650"/>
            <a:ext cx="2924736" cy="271090"/>
          </a:xfrm>
          <a:prstGeom prst="rect">
            <a:avLst/>
          </a:prstGeom>
        </p:spPr>
        <p:txBody>
          <a:bodyPr lIns="0" tIns="0" rIns="0" bIns="0" rtlCol="0" anchor="t">
            <a:spAutoFit/>
          </a:bodyPr>
          <a:lstStyle/>
          <a:p>
            <a:pPr marL="0" lvl="0" indent="0" algn="r">
              <a:lnSpc>
                <a:spcPts val="2380"/>
              </a:lnSpc>
              <a:spcBef>
                <a:spcPct val="0"/>
              </a:spcBef>
            </a:pPr>
            <a:r>
              <a:rPr lang="en-US" sz="1700">
                <a:solidFill>
                  <a:srgbClr val="EDEAE5"/>
                </a:solidFill>
                <a:latin typeface="Nunito"/>
              </a:rPr>
              <a:t>BASEBALL STATISTICS</a:t>
            </a:r>
          </a:p>
        </p:txBody>
      </p:sp>
      <p:sp>
        <p:nvSpPr>
          <p:cNvPr id="28" name="TextBox 28"/>
          <p:cNvSpPr txBox="1"/>
          <p:nvPr/>
        </p:nvSpPr>
        <p:spPr>
          <a:xfrm>
            <a:off x="1028700" y="1009650"/>
            <a:ext cx="2932097" cy="271090"/>
          </a:xfrm>
          <a:prstGeom prst="rect">
            <a:avLst/>
          </a:prstGeom>
        </p:spPr>
        <p:txBody>
          <a:bodyPr lIns="0" tIns="0" rIns="0" bIns="0" rtlCol="0" anchor="t">
            <a:spAutoFit/>
          </a:bodyPr>
          <a:lstStyle/>
          <a:p>
            <a:pPr>
              <a:lnSpc>
                <a:spcPts val="2380"/>
              </a:lnSpc>
              <a:spcBef>
                <a:spcPct val="0"/>
              </a:spcBef>
            </a:pPr>
            <a:r>
              <a:rPr lang="en-US" sz="1700">
                <a:solidFill>
                  <a:srgbClr val="EDEAE5"/>
                </a:solidFill>
                <a:latin typeface="Nunito"/>
              </a:rPr>
              <a:t>Linear Regression Modeling</a:t>
            </a:r>
          </a:p>
        </p:txBody>
      </p:sp>
      <p:sp>
        <p:nvSpPr>
          <p:cNvPr id="29" name="TextBox 29"/>
          <p:cNvSpPr txBox="1"/>
          <p:nvPr/>
        </p:nvSpPr>
        <p:spPr>
          <a:xfrm>
            <a:off x="6006261" y="1204540"/>
            <a:ext cx="6250012" cy="745383"/>
          </a:xfrm>
          <a:prstGeom prst="rect">
            <a:avLst/>
          </a:prstGeom>
        </p:spPr>
        <p:txBody>
          <a:bodyPr lIns="0" tIns="0" rIns="0" bIns="0" rtlCol="0" anchor="t">
            <a:spAutoFit/>
          </a:bodyPr>
          <a:lstStyle/>
          <a:p>
            <a:pPr marL="0" lvl="0" indent="0" algn="l">
              <a:lnSpc>
                <a:spcPts val="6159"/>
              </a:lnSpc>
              <a:spcBef>
                <a:spcPct val="0"/>
              </a:spcBef>
            </a:pPr>
            <a:r>
              <a:rPr lang="en-US" sz="4399">
                <a:solidFill>
                  <a:srgbClr val="EDEAE5"/>
                </a:solidFill>
                <a:latin typeface="Garet ExtraBold"/>
              </a:rPr>
              <a:t>PERIOD 2: 1920 - 1960</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98F9B"/>
        </a:solidFill>
        <a:effectLst/>
      </p:bgPr>
    </p:bg>
    <p:spTree>
      <p:nvGrpSpPr>
        <p:cNvPr id="1" name=""/>
        <p:cNvGrpSpPr/>
        <p:nvPr/>
      </p:nvGrpSpPr>
      <p:grpSpPr>
        <a:xfrm>
          <a:off x="0" y="0"/>
          <a:ext cx="0" cy="0"/>
          <a:chOff x="0" y="0"/>
          <a:chExt cx="0" cy="0"/>
        </a:xfrm>
      </p:grpSpPr>
      <p:grpSp>
        <p:nvGrpSpPr>
          <p:cNvPr id="2" name="Group 2"/>
          <p:cNvGrpSpPr/>
          <p:nvPr/>
        </p:nvGrpSpPr>
        <p:grpSpPr>
          <a:xfrm>
            <a:off x="650661" y="2197573"/>
            <a:ext cx="5650526" cy="7179479"/>
            <a:chOff x="0" y="0"/>
            <a:chExt cx="1391610" cy="1768160"/>
          </a:xfrm>
        </p:grpSpPr>
        <p:sp>
          <p:nvSpPr>
            <p:cNvPr id="3" name="Freeform 3"/>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EDEAE5"/>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2793"/>
                </a:lnSpc>
              </a:pPr>
              <a:endParaRPr/>
            </a:p>
          </p:txBody>
        </p:sp>
      </p:grpSp>
      <p:grpSp>
        <p:nvGrpSpPr>
          <p:cNvPr id="5" name="Group 5"/>
          <p:cNvGrpSpPr/>
          <p:nvPr/>
        </p:nvGrpSpPr>
        <p:grpSpPr>
          <a:xfrm>
            <a:off x="6301186" y="2197573"/>
            <a:ext cx="5660162" cy="7179479"/>
            <a:chOff x="0" y="0"/>
            <a:chExt cx="1393983" cy="1768160"/>
          </a:xfrm>
        </p:grpSpPr>
        <p:sp>
          <p:nvSpPr>
            <p:cNvPr id="6" name="Freeform 6"/>
            <p:cNvSpPr/>
            <p:nvPr/>
          </p:nvSpPr>
          <p:spPr>
            <a:xfrm>
              <a:off x="0" y="0"/>
              <a:ext cx="1393983" cy="1768160"/>
            </a:xfrm>
            <a:custGeom>
              <a:avLst/>
              <a:gdLst/>
              <a:ahLst/>
              <a:cxnLst/>
              <a:rect l="l" t="t" r="r" b="b"/>
              <a:pathLst>
                <a:path w="1393983" h="1768160">
                  <a:moveTo>
                    <a:pt x="0" y="0"/>
                  </a:moveTo>
                  <a:lnTo>
                    <a:pt x="1393983" y="0"/>
                  </a:lnTo>
                  <a:lnTo>
                    <a:pt x="1393983" y="1768160"/>
                  </a:lnTo>
                  <a:lnTo>
                    <a:pt x="0" y="1768160"/>
                  </a:lnTo>
                  <a:close/>
                </a:path>
              </a:pathLst>
            </a:custGeom>
            <a:solidFill>
              <a:srgbClr val="546873"/>
            </a:solidFill>
          </p:spPr>
        </p:sp>
        <p:sp>
          <p:nvSpPr>
            <p:cNvPr id="7" name="TextBox 7"/>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8" name="Group 8"/>
          <p:cNvGrpSpPr/>
          <p:nvPr/>
        </p:nvGrpSpPr>
        <p:grpSpPr>
          <a:xfrm>
            <a:off x="11961348" y="2197573"/>
            <a:ext cx="5650526" cy="7179479"/>
            <a:chOff x="0" y="0"/>
            <a:chExt cx="1391610" cy="1768160"/>
          </a:xfrm>
        </p:grpSpPr>
        <p:sp>
          <p:nvSpPr>
            <p:cNvPr id="9" name="Freeform 9"/>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CCDADD"/>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11" name="Group 11"/>
          <p:cNvGrpSpPr/>
          <p:nvPr/>
        </p:nvGrpSpPr>
        <p:grpSpPr>
          <a:xfrm>
            <a:off x="8900123" y="2582095"/>
            <a:ext cx="487754" cy="495826"/>
            <a:chOff x="0" y="0"/>
            <a:chExt cx="540154" cy="549093"/>
          </a:xfrm>
        </p:grpSpPr>
        <p:sp>
          <p:nvSpPr>
            <p:cNvPr id="12" name="Freeform 12"/>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EDEAE5"/>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3232047" y="2582095"/>
            <a:ext cx="487754" cy="495826"/>
            <a:chOff x="0" y="0"/>
            <a:chExt cx="540154" cy="549093"/>
          </a:xfrm>
        </p:grpSpPr>
        <p:sp>
          <p:nvSpPr>
            <p:cNvPr id="15" name="Freeform 15"/>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91A8B4"/>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4561673" y="2582095"/>
            <a:ext cx="487754" cy="495826"/>
            <a:chOff x="0" y="0"/>
            <a:chExt cx="540154" cy="549093"/>
          </a:xfrm>
        </p:grpSpPr>
        <p:sp>
          <p:nvSpPr>
            <p:cNvPr id="18" name="Freeform 18"/>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798F9B"/>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sp>
        <p:nvSpPr>
          <p:cNvPr id="20" name="AutoShape 20"/>
          <p:cNvSpPr/>
          <p:nvPr/>
        </p:nvSpPr>
        <p:spPr>
          <a:xfrm rot="-10800000">
            <a:off x="0" y="465150"/>
            <a:ext cx="18288000" cy="0"/>
          </a:xfrm>
          <a:prstGeom prst="line">
            <a:avLst/>
          </a:prstGeom>
          <a:ln w="47625" cap="flat">
            <a:solidFill>
              <a:srgbClr val="91A8B4"/>
            </a:solidFill>
            <a:prstDash val="solid"/>
            <a:headEnd type="none" w="sm" len="sm"/>
            <a:tailEnd type="none" w="sm" len="sm"/>
          </a:ln>
        </p:spPr>
      </p:sp>
      <p:graphicFrame>
        <p:nvGraphicFramePr>
          <p:cNvPr id="21" name="Table 21"/>
          <p:cNvGraphicFramePr>
            <a:graphicFrameLocks noGrp="1"/>
          </p:cNvGraphicFramePr>
          <p:nvPr>
            <p:extLst>
              <p:ext uri="{D42A27DB-BD31-4B8C-83A1-F6EECF244321}">
                <p14:modId xmlns:p14="http://schemas.microsoft.com/office/powerpoint/2010/main" val="618519502"/>
              </p:ext>
            </p:extLst>
          </p:nvPr>
        </p:nvGraphicFramePr>
        <p:xfrm>
          <a:off x="2027297" y="4181706"/>
          <a:ext cx="2916578" cy="3895725"/>
        </p:xfrm>
        <a:graphic>
          <a:graphicData uri="http://schemas.openxmlformats.org/drawingml/2006/table">
            <a:tbl>
              <a:tblPr/>
              <a:tblGrid>
                <a:gridCol w="2916578">
                  <a:extLst>
                    <a:ext uri="{9D8B030D-6E8A-4147-A177-3AD203B41FA5}">
                      <a16:colId xmlns:a16="http://schemas.microsoft.com/office/drawing/2014/main" val="20000"/>
                    </a:ext>
                  </a:extLst>
                </a:gridCol>
              </a:tblGrid>
              <a:tr h="779145">
                <a:tc>
                  <a:txBody>
                    <a:bodyPr/>
                    <a:lstStyle/>
                    <a:p>
                      <a:pPr algn="ctr">
                        <a:lnSpc>
                          <a:spcPts val="2380"/>
                        </a:lnSpc>
                        <a:defRPr/>
                      </a:pPr>
                      <a:r>
                        <a:rPr lang="en-US" sz="1700">
                          <a:solidFill>
                            <a:srgbClr val="798F9B"/>
                          </a:solidFill>
                          <a:latin typeface="Nunito Bold"/>
                        </a:rPr>
                        <a:t>Offensive Metrics</a:t>
                      </a:r>
                      <a:endParaRPr lang="en-US" sz="1100"/>
                    </a:p>
                  </a:txBody>
                  <a:tcPr marL="190500" marR="190500" marT="190500" marB="190500" anchor="ctr">
                    <a:lnL w="38100" cap="flat" cmpd="sng" algn="ctr">
                      <a:solidFill>
                        <a:srgbClr val="798F9B"/>
                      </a:solidFill>
                      <a:prstDash val="solid"/>
                      <a:round/>
                      <a:headEnd type="none" w="med" len="med"/>
                      <a:tailEnd type="none" w="med" len="med"/>
                    </a:lnL>
                    <a:lnR w="38100" cap="flat" cmpd="sng" algn="ctr">
                      <a:solidFill>
                        <a:srgbClr val="798F9B"/>
                      </a:solidFill>
                      <a:prstDash val="solid"/>
                      <a:round/>
                      <a:headEnd type="none" w="med" len="med"/>
                      <a:tailEnd type="none" w="med" len="med"/>
                    </a:lnR>
                    <a:lnT w="38100" cap="flat" cmpd="sng" algn="ctr">
                      <a:solidFill>
                        <a:srgbClr val="798F9B"/>
                      </a:solidFill>
                      <a:prstDash val="solid"/>
                      <a:round/>
                      <a:headEnd type="none" w="med" len="med"/>
                      <a:tailEnd type="none" w="med" len="med"/>
                    </a:lnT>
                    <a:lnB w="38100" cap="flat" cmpd="sng" algn="ctr">
                      <a:solidFill>
                        <a:srgbClr val="798F9B"/>
                      </a:solidFill>
                      <a:prstDash val="solid"/>
                      <a:round/>
                      <a:headEnd type="none" w="med" len="med"/>
                      <a:tailEnd type="none" w="med" len="med"/>
                    </a:lnB>
                    <a:solidFill>
                      <a:srgbClr val="CCDADD"/>
                    </a:solidFill>
                  </a:tcPr>
                </a:tc>
                <a:extLst>
                  <a:ext uri="{0D108BD9-81ED-4DB2-BD59-A6C34878D82A}">
                    <a16:rowId xmlns:a16="http://schemas.microsoft.com/office/drawing/2014/main" val="10000"/>
                  </a:ext>
                </a:extLst>
              </a:tr>
              <a:tr h="779145">
                <a:tc>
                  <a:txBody>
                    <a:bodyPr/>
                    <a:lstStyle/>
                    <a:p>
                      <a:pPr algn="ctr">
                        <a:lnSpc>
                          <a:spcPts val="2380"/>
                        </a:lnSpc>
                        <a:defRPr/>
                      </a:pPr>
                      <a:r>
                        <a:rPr lang="en-US" sz="1700">
                          <a:solidFill>
                            <a:srgbClr val="798F9B"/>
                          </a:solidFill>
                          <a:latin typeface="Nunito"/>
                        </a:rPr>
                        <a:t>Runs Scored</a:t>
                      </a:r>
                      <a:endParaRPr lang="en-US" sz="1100"/>
                    </a:p>
                  </a:txBody>
                  <a:tcPr marL="190500" marR="190500" marT="190500" marB="190500" anchor="ctr">
                    <a:lnL w="38100" cap="flat" cmpd="sng" algn="ctr">
                      <a:solidFill>
                        <a:srgbClr val="798F9B"/>
                      </a:solidFill>
                      <a:prstDash val="solid"/>
                      <a:round/>
                      <a:headEnd type="none" w="med" len="med"/>
                      <a:tailEnd type="none" w="med" len="med"/>
                    </a:lnL>
                    <a:lnR w="38100" cap="flat" cmpd="sng" algn="ctr">
                      <a:solidFill>
                        <a:srgbClr val="798F9B"/>
                      </a:solidFill>
                      <a:prstDash val="solid"/>
                      <a:round/>
                      <a:headEnd type="none" w="med" len="med"/>
                      <a:tailEnd type="none" w="med" len="med"/>
                    </a:lnR>
                    <a:lnT w="38100" cap="flat" cmpd="sng" algn="ctr">
                      <a:solidFill>
                        <a:srgbClr val="798F9B"/>
                      </a:solidFill>
                      <a:prstDash val="solid"/>
                      <a:round/>
                      <a:headEnd type="none" w="med" len="med"/>
                      <a:tailEnd type="none" w="med" len="med"/>
                    </a:lnT>
                    <a:lnB w="38100" cap="flat" cmpd="sng" algn="ctr">
                      <a:solidFill>
                        <a:srgbClr val="798F9B"/>
                      </a:solidFill>
                      <a:prstDash val="solid"/>
                      <a:round/>
                      <a:headEnd type="none" w="med" len="med"/>
                      <a:tailEnd type="none" w="med" len="med"/>
                    </a:lnB>
                  </a:tcPr>
                </a:tc>
                <a:extLst>
                  <a:ext uri="{0D108BD9-81ED-4DB2-BD59-A6C34878D82A}">
                    <a16:rowId xmlns:a16="http://schemas.microsoft.com/office/drawing/2014/main" val="10001"/>
                  </a:ext>
                </a:extLst>
              </a:tr>
              <a:tr h="779145">
                <a:tc>
                  <a:txBody>
                    <a:bodyPr/>
                    <a:lstStyle/>
                    <a:p>
                      <a:pPr algn="ctr">
                        <a:lnSpc>
                          <a:spcPts val="2380"/>
                        </a:lnSpc>
                        <a:defRPr/>
                      </a:pPr>
                      <a:r>
                        <a:rPr lang="en-US" sz="1700">
                          <a:solidFill>
                            <a:srgbClr val="798F9B"/>
                          </a:solidFill>
                          <a:latin typeface="Nunito"/>
                        </a:rPr>
                        <a:t>Hits</a:t>
                      </a:r>
                      <a:endParaRPr lang="en-US" sz="1100"/>
                    </a:p>
                  </a:txBody>
                  <a:tcPr marL="190500" marR="190500" marT="190500" marB="190500" anchor="ctr">
                    <a:lnL w="38100" cap="flat" cmpd="sng" algn="ctr">
                      <a:solidFill>
                        <a:srgbClr val="798F9B"/>
                      </a:solidFill>
                      <a:prstDash val="solid"/>
                      <a:round/>
                      <a:headEnd type="none" w="med" len="med"/>
                      <a:tailEnd type="none" w="med" len="med"/>
                    </a:lnL>
                    <a:lnR w="38100" cap="flat" cmpd="sng" algn="ctr">
                      <a:solidFill>
                        <a:srgbClr val="798F9B"/>
                      </a:solidFill>
                      <a:prstDash val="solid"/>
                      <a:round/>
                      <a:headEnd type="none" w="med" len="med"/>
                      <a:tailEnd type="none" w="med" len="med"/>
                    </a:lnR>
                    <a:lnT w="38100" cap="flat" cmpd="sng" algn="ctr">
                      <a:solidFill>
                        <a:srgbClr val="798F9B"/>
                      </a:solidFill>
                      <a:prstDash val="solid"/>
                      <a:round/>
                      <a:headEnd type="none" w="med" len="med"/>
                      <a:tailEnd type="none" w="med" len="med"/>
                    </a:lnT>
                    <a:lnB w="38100" cap="flat" cmpd="sng" algn="ctr">
                      <a:solidFill>
                        <a:srgbClr val="798F9B"/>
                      </a:solidFill>
                      <a:prstDash val="solid"/>
                      <a:round/>
                      <a:headEnd type="none" w="med" len="med"/>
                      <a:tailEnd type="none" w="med" len="med"/>
                    </a:lnB>
                  </a:tcPr>
                </a:tc>
                <a:extLst>
                  <a:ext uri="{0D108BD9-81ED-4DB2-BD59-A6C34878D82A}">
                    <a16:rowId xmlns:a16="http://schemas.microsoft.com/office/drawing/2014/main" val="10002"/>
                  </a:ext>
                </a:extLst>
              </a:tr>
              <a:tr h="779145">
                <a:tc>
                  <a:txBody>
                    <a:bodyPr/>
                    <a:lstStyle/>
                    <a:p>
                      <a:pPr algn="ctr">
                        <a:lnSpc>
                          <a:spcPts val="2380"/>
                        </a:lnSpc>
                        <a:defRPr/>
                      </a:pPr>
                      <a:r>
                        <a:rPr lang="en-US" sz="1700">
                          <a:solidFill>
                            <a:srgbClr val="798F9B"/>
                          </a:solidFill>
                          <a:latin typeface="Nunito"/>
                        </a:rPr>
                        <a:t>At Bats</a:t>
                      </a:r>
                      <a:endParaRPr lang="en-US" sz="1100"/>
                    </a:p>
                  </a:txBody>
                  <a:tcPr marL="190500" marR="190500" marT="190500" marB="190500" anchor="ctr">
                    <a:lnL w="38100" cap="flat" cmpd="sng" algn="ctr">
                      <a:solidFill>
                        <a:srgbClr val="798F9B"/>
                      </a:solidFill>
                      <a:prstDash val="solid"/>
                      <a:round/>
                      <a:headEnd type="none" w="med" len="med"/>
                      <a:tailEnd type="none" w="med" len="med"/>
                    </a:lnL>
                    <a:lnR w="38100" cap="flat" cmpd="sng" algn="ctr">
                      <a:solidFill>
                        <a:srgbClr val="798F9B"/>
                      </a:solidFill>
                      <a:prstDash val="solid"/>
                      <a:round/>
                      <a:headEnd type="none" w="med" len="med"/>
                      <a:tailEnd type="none" w="med" len="med"/>
                    </a:lnR>
                    <a:lnT w="38100" cap="flat" cmpd="sng" algn="ctr">
                      <a:solidFill>
                        <a:srgbClr val="798F9B"/>
                      </a:solidFill>
                      <a:prstDash val="solid"/>
                      <a:round/>
                      <a:headEnd type="none" w="med" len="med"/>
                      <a:tailEnd type="none" w="med" len="med"/>
                    </a:lnT>
                    <a:lnB w="38100" cap="flat" cmpd="sng" algn="ctr">
                      <a:solidFill>
                        <a:srgbClr val="798F9B"/>
                      </a:solidFill>
                      <a:prstDash val="solid"/>
                      <a:round/>
                      <a:headEnd type="none" w="med" len="med"/>
                      <a:tailEnd type="none" w="med" len="med"/>
                    </a:lnB>
                  </a:tcPr>
                </a:tc>
                <a:extLst>
                  <a:ext uri="{0D108BD9-81ED-4DB2-BD59-A6C34878D82A}">
                    <a16:rowId xmlns:a16="http://schemas.microsoft.com/office/drawing/2014/main" val="10003"/>
                  </a:ext>
                </a:extLst>
              </a:tr>
              <a:tr h="779145">
                <a:tc>
                  <a:txBody>
                    <a:bodyPr/>
                    <a:lstStyle/>
                    <a:p>
                      <a:pPr algn="ctr">
                        <a:lnSpc>
                          <a:spcPts val="2380"/>
                        </a:lnSpc>
                        <a:defRPr/>
                      </a:pPr>
                      <a:r>
                        <a:rPr lang="en-US" sz="1700">
                          <a:solidFill>
                            <a:srgbClr val="798F9B"/>
                          </a:solidFill>
                          <a:latin typeface="Nunito"/>
                        </a:rPr>
                        <a:t>Home Runs</a:t>
                      </a:r>
                      <a:endParaRPr lang="en-US" sz="1100"/>
                    </a:p>
                  </a:txBody>
                  <a:tcPr marL="190500" marR="190500" marT="190500" marB="190500" anchor="ctr">
                    <a:lnL w="38100" cap="flat" cmpd="sng" algn="ctr">
                      <a:solidFill>
                        <a:srgbClr val="798F9B"/>
                      </a:solidFill>
                      <a:prstDash val="solid"/>
                      <a:round/>
                      <a:headEnd type="none" w="med" len="med"/>
                      <a:tailEnd type="none" w="med" len="med"/>
                    </a:lnL>
                    <a:lnR w="38100" cap="flat" cmpd="sng" algn="ctr">
                      <a:solidFill>
                        <a:srgbClr val="798F9B"/>
                      </a:solidFill>
                      <a:prstDash val="solid"/>
                      <a:round/>
                      <a:headEnd type="none" w="med" len="med"/>
                      <a:tailEnd type="none" w="med" len="med"/>
                    </a:lnR>
                    <a:lnT w="38100" cap="flat" cmpd="sng" algn="ctr">
                      <a:solidFill>
                        <a:srgbClr val="798F9B"/>
                      </a:solidFill>
                      <a:prstDash val="solid"/>
                      <a:round/>
                      <a:headEnd type="none" w="med" len="med"/>
                      <a:tailEnd type="none" w="med" len="med"/>
                    </a:lnT>
                    <a:lnB w="38100" cap="flat" cmpd="sng" algn="ctr">
                      <a:solidFill>
                        <a:srgbClr val="798F9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2" name="TextBox 22"/>
          <p:cNvSpPr txBox="1"/>
          <p:nvPr/>
        </p:nvSpPr>
        <p:spPr>
          <a:xfrm>
            <a:off x="6006261" y="1204540"/>
            <a:ext cx="6250012" cy="745383"/>
          </a:xfrm>
          <a:prstGeom prst="rect">
            <a:avLst/>
          </a:prstGeom>
        </p:spPr>
        <p:txBody>
          <a:bodyPr lIns="0" tIns="0" rIns="0" bIns="0" rtlCol="0" anchor="t">
            <a:spAutoFit/>
          </a:bodyPr>
          <a:lstStyle/>
          <a:p>
            <a:pPr marL="0" lvl="0" indent="0" algn="l">
              <a:lnSpc>
                <a:spcPts val="6159"/>
              </a:lnSpc>
              <a:spcBef>
                <a:spcPct val="0"/>
              </a:spcBef>
            </a:pPr>
            <a:r>
              <a:rPr lang="en-US" sz="4399">
                <a:solidFill>
                  <a:srgbClr val="EDEAE5"/>
                </a:solidFill>
                <a:latin typeface="Garet ExtraBold"/>
              </a:rPr>
              <a:t>PERIOD 3: 1960 - 1990</a:t>
            </a:r>
          </a:p>
        </p:txBody>
      </p:sp>
      <p:sp>
        <p:nvSpPr>
          <p:cNvPr id="23" name="TextBox 23"/>
          <p:cNvSpPr txBox="1"/>
          <p:nvPr/>
        </p:nvSpPr>
        <p:spPr>
          <a:xfrm>
            <a:off x="13268064" y="3287734"/>
            <a:ext cx="3037094" cy="379622"/>
          </a:xfrm>
          <a:prstGeom prst="rect">
            <a:avLst/>
          </a:prstGeom>
        </p:spPr>
        <p:txBody>
          <a:bodyPr lIns="0" tIns="0" rIns="0" bIns="0" rtlCol="0" anchor="t">
            <a:spAutoFit/>
          </a:bodyPr>
          <a:lstStyle/>
          <a:p>
            <a:pPr algn="ctr">
              <a:lnSpc>
                <a:spcPts val="3219"/>
              </a:lnSpc>
              <a:spcBef>
                <a:spcPct val="0"/>
              </a:spcBef>
            </a:pPr>
            <a:r>
              <a:rPr lang="en-US" sz="2299" spc="137">
                <a:solidFill>
                  <a:srgbClr val="546873"/>
                </a:solidFill>
                <a:latin typeface="Nunito Bold"/>
              </a:rPr>
              <a:t>Balanced Model</a:t>
            </a:r>
          </a:p>
        </p:txBody>
      </p:sp>
      <p:sp>
        <p:nvSpPr>
          <p:cNvPr id="24" name="TextBox 24"/>
          <p:cNvSpPr txBox="1"/>
          <p:nvPr/>
        </p:nvSpPr>
        <p:spPr>
          <a:xfrm>
            <a:off x="1940059" y="3287734"/>
            <a:ext cx="3071730"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798F9B"/>
                </a:solidFill>
                <a:latin typeface="Nunito Bold"/>
              </a:rPr>
              <a:t>Offensive Model</a:t>
            </a:r>
          </a:p>
        </p:txBody>
      </p:sp>
      <p:sp>
        <p:nvSpPr>
          <p:cNvPr id="25" name="TextBox 25"/>
          <p:cNvSpPr txBox="1"/>
          <p:nvPr/>
        </p:nvSpPr>
        <p:spPr>
          <a:xfrm>
            <a:off x="7474175" y="3287471"/>
            <a:ext cx="3314184"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EDEAE5"/>
                </a:solidFill>
                <a:latin typeface="Nunito Bold"/>
              </a:rPr>
              <a:t>Defensive Model</a:t>
            </a:r>
          </a:p>
        </p:txBody>
      </p:sp>
      <p:sp>
        <p:nvSpPr>
          <p:cNvPr id="26" name="TextBox 26"/>
          <p:cNvSpPr txBox="1"/>
          <p:nvPr/>
        </p:nvSpPr>
        <p:spPr>
          <a:xfrm>
            <a:off x="14334564" y="1009650"/>
            <a:ext cx="2924736" cy="271090"/>
          </a:xfrm>
          <a:prstGeom prst="rect">
            <a:avLst/>
          </a:prstGeom>
        </p:spPr>
        <p:txBody>
          <a:bodyPr lIns="0" tIns="0" rIns="0" bIns="0" rtlCol="0" anchor="t">
            <a:spAutoFit/>
          </a:bodyPr>
          <a:lstStyle/>
          <a:p>
            <a:pPr marL="0" lvl="0" indent="0" algn="r">
              <a:lnSpc>
                <a:spcPts val="2380"/>
              </a:lnSpc>
              <a:spcBef>
                <a:spcPct val="0"/>
              </a:spcBef>
            </a:pPr>
            <a:r>
              <a:rPr lang="en-US" sz="1700">
                <a:solidFill>
                  <a:srgbClr val="EDEAE5"/>
                </a:solidFill>
                <a:latin typeface="Nunito"/>
              </a:rPr>
              <a:t>BASEBALL STATISTICS</a:t>
            </a:r>
          </a:p>
        </p:txBody>
      </p:sp>
      <p:sp>
        <p:nvSpPr>
          <p:cNvPr id="27" name="TextBox 27"/>
          <p:cNvSpPr txBox="1"/>
          <p:nvPr/>
        </p:nvSpPr>
        <p:spPr>
          <a:xfrm>
            <a:off x="1028700" y="1009650"/>
            <a:ext cx="2932097" cy="271090"/>
          </a:xfrm>
          <a:prstGeom prst="rect">
            <a:avLst/>
          </a:prstGeom>
        </p:spPr>
        <p:txBody>
          <a:bodyPr lIns="0" tIns="0" rIns="0" bIns="0" rtlCol="0" anchor="t">
            <a:spAutoFit/>
          </a:bodyPr>
          <a:lstStyle/>
          <a:p>
            <a:pPr>
              <a:lnSpc>
                <a:spcPts val="2380"/>
              </a:lnSpc>
              <a:spcBef>
                <a:spcPct val="0"/>
              </a:spcBef>
            </a:pPr>
            <a:r>
              <a:rPr lang="en-US" sz="1700">
                <a:solidFill>
                  <a:srgbClr val="EDEAE5"/>
                </a:solidFill>
                <a:latin typeface="Nunito"/>
              </a:rPr>
              <a:t>Variable Selection</a:t>
            </a:r>
          </a:p>
        </p:txBody>
      </p:sp>
      <p:graphicFrame>
        <p:nvGraphicFramePr>
          <p:cNvPr id="28" name="Table 28"/>
          <p:cNvGraphicFramePr>
            <a:graphicFrameLocks noGrp="1"/>
          </p:cNvGraphicFramePr>
          <p:nvPr>
            <p:extLst>
              <p:ext uri="{D42A27DB-BD31-4B8C-83A1-F6EECF244321}">
                <p14:modId xmlns:p14="http://schemas.microsoft.com/office/powerpoint/2010/main" val="664244599"/>
              </p:ext>
            </p:extLst>
          </p:nvPr>
        </p:nvGraphicFramePr>
        <p:xfrm>
          <a:off x="7680905" y="4167238"/>
          <a:ext cx="2916578" cy="3895725"/>
        </p:xfrm>
        <a:graphic>
          <a:graphicData uri="http://schemas.openxmlformats.org/drawingml/2006/table">
            <a:tbl>
              <a:tblPr/>
              <a:tblGrid>
                <a:gridCol w="2916578">
                  <a:extLst>
                    <a:ext uri="{9D8B030D-6E8A-4147-A177-3AD203B41FA5}">
                      <a16:colId xmlns:a16="http://schemas.microsoft.com/office/drawing/2014/main" val="20000"/>
                    </a:ext>
                  </a:extLst>
                </a:gridCol>
              </a:tblGrid>
              <a:tr h="779145">
                <a:tc>
                  <a:txBody>
                    <a:bodyPr/>
                    <a:lstStyle/>
                    <a:p>
                      <a:pPr algn="ctr">
                        <a:lnSpc>
                          <a:spcPts val="2380"/>
                        </a:lnSpc>
                        <a:defRPr/>
                      </a:pPr>
                      <a:r>
                        <a:rPr lang="en-US" sz="1700">
                          <a:solidFill>
                            <a:srgbClr val="EDEAE5"/>
                          </a:solidFill>
                          <a:latin typeface="Nunito Bold"/>
                        </a:rPr>
                        <a:t>Defensive Metrics</a:t>
                      </a:r>
                      <a:endParaRPr lang="en-US" sz="1100"/>
                    </a:p>
                  </a:txBody>
                  <a:tcPr marL="190500" marR="190500" marT="190500" marB="190500" anchor="ctr">
                    <a:lnL w="38100" cap="flat" cmpd="sng" algn="ctr">
                      <a:solidFill>
                        <a:srgbClr val="EDEAE5"/>
                      </a:solidFill>
                      <a:prstDash val="solid"/>
                      <a:round/>
                      <a:headEnd type="none" w="med" len="med"/>
                      <a:tailEnd type="none" w="med" len="med"/>
                    </a:lnL>
                    <a:lnR w="38100" cap="flat" cmpd="sng" algn="ctr">
                      <a:solidFill>
                        <a:srgbClr val="EDEAE5"/>
                      </a:solidFill>
                      <a:prstDash val="solid"/>
                      <a:round/>
                      <a:headEnd type="none" w="med" len="med"/>
                      <a:tailEnd type="none" w="med" len="med"/>
                    </a:lnR>
                    <a:lnT w="38100" cap="flat" cmpd="sng" algn="ctr">
                      <a:solidFill>
                        <a:srgbClr val="EDEAE5"/>
                      </a:solidFill>
                      <a:prstDash val="solid"/>
                      <a:round/>
                      <a:headEnd type="none" w="med" len="med"/>
                      <a:tailEnd type="none" w="med" len="med"/>
                    </a:lnT>
                    <a:lnB w="38100" cap="flat" cmpd="sng" algn="ctr">
                      <a:solidFill>
                        <a:srgbClr val="EDEAE5"/>
                      </a:solidFill>
                      <a:prstDash val="solid"/>
                      <a:round/>
                      <a:headEnd type="none" w="med" len="med"/>
                      <a:tailEnd type="none" w="med" len="med"/>
                    </a:lnB>
                    <a:solidFill>
                      <a:srgbClr val="798F9B"/>
                    </a:solidFill>
                  </a:tcPr>
                </a:tc>
                <a:extLst>
                  <a:ext uri="{0D108BD9-81ED-4DB2-BD59-A6C34878D82A}">
                    <a16:rowId xmlns:a16="http://schemas.microsoft.com/office/drawing/2014/main" val="10000"/>
                  </a:ext>
                </a:extLst>
              </a:tr>
              <a:tr h="779145">
                <a:tc>
                  <a:txBody>
                    <a:bodyPr/>
                    <a:lstStyle/>
                    <a:p>
                      <a:pPr algn="ctr">
                        <a:lnSpc>
                          <a:spcPts val="2380"/>
                        </a:lnSpc>
                        <a:defRPr/>
                      </a:pPr>
                      <a:r>
                        <a:rPr lang="en-US" sz="1700">
                          <a:solidFill>
                            <a:srgbClr val="EDEAE5"/>
                          </a:solidFill>
                          <a:latin typeface="Nunito"/>
                        </a:rPr>
                        <a:t>Saves</a:t>
                      </a:r>
                      <a:endParaRPr lang="en-US" sz="1100"/>
                    </a:p>
                  </a:txBody>
                  <a:tcPr marL="190500" marR="190500" marT="190500" marB="190500" anchor="ctr">
                    <a:lnL w="38100" cap="flat" cmpd="sng" algn="ctr">
                      <a:solidFill>
                        <a:srgbClr val="EDEAE5"/>
                      </a:solidFill>
                      <a:prstDash val="solid"/>
                      <a:round/>
                      <a:headEnd type="none" w="med" len="med"/>
                      <a:tailEnd type="none" w="med" len="med"/>
                    </a:lnL>
                    <a:lnR w="38100" cap="flat" cmpd="sng" algn="ctr">
                      <a:solidFill>
                        <a:srgbClr val="EDEAE5"/>
                      </a:solidFill>
                      <a:prstDash val="solid"/>
                      <a:round/>
                      <a:headEnd type="none" w="med" len="med"/>
                      <a:tailEnd type="none" w="med" len="med"/>
                    </a:lnR>
                    <a:lnT w="38100" cap="flat" cmpd="sng" algn="ctr">
                      <a:solidFill>
                        <a:srgbClr val="EDEAE5"/>
                      </a:solidFill>
                      <a:prstDash val="solid"/>
                      <a:round/>
                      <a:headEnd type="none" w="med" len="med"/>
                      <a:tailEnd type="none" w="med" len="med"/>
                    </a:lnT>
                    <a:lnB w="38100" cap="flat" cmpd="sng" algn="ctr">
                      <a:solidFill>
                        <a:srgbClr val="EDEAE5"/>
                      </a:solidFill>
                      <a:prstDash val="solid"/>
                      <a:round/>
                      <a:headEnd type="none" w="med" len="med"/>
                      <a:tailEnd type="none" w="med" len="med"/>
                    </a:lnB>
                  </a:tcPr>
                </a:tc>
                <a:extLst>
                  <a:ext uri="{0D108BD9-81ED-4DB2-BD59-A6C34878D82A}">
                    <a16:rowId xmlns:a16="http://schemas.microsoft.com/office/drawing/2014/main" val="10001"/>
                  </a:ext>
                </a:extLst>
              </a:tr>
              <a:tr h="779145">
                <a:tc>
                  <a:txBody>
                    <a:bodyPr/>
                    <a:lstStyle/>
                    <a:p>
                      <a:pPr algn="ctr">
                        <a:lnSpc>
                          <a:spcPts val="2380"/>
                        </a:lnSpc>
                        <a:defRPr/>
                      </a:pPr>
                      <a:r>
                        <a:rPr lang="en-US" sz="1700">
                          <a:solidFill>
                            <a:srgbClr val="EDEAE5"/>
                          </a:solidFill>
                          <a:latin typeface="Nunito"/>
                        </a:rPr>
                        <a:t>Infield Put Outs</a:t>
                      </a:r>
                      <a:endParaRPr lang="en-US" sz="1100"/>
                    </a:p>
                  </a:txBody>
                  <a:tcPr marL="190500" marR="190500" marT="190500" marB="190500" anchor="ctr">
                    <a:lnL w="38100" cap="flat" cmpd="sng" algn="ctr">
                      <a:solidFill>
                        <a:srgbClr val="EDEAE5"/>
                      </a:solidFill>
                      <a:prstDash val="solid"/>
                      <a:round/>
                      <a:headEnd type="none" w="med" len="med"/>
                      <a:tailEnd type="none" w="med" len="med"/>
                    </a:lnL>
                    <a:lnR w="38100" cap="flat" cmpd="sng" algn="ctr">
                      <a:solidFill>
                        <a:srgbClr val="EDEAE5"/>
                      </a:solidFill>
                      <a:prstDash val="solid"/>
                      <a:round/>
                      <a:headEnd type="none" w="med" len="med"/>
                      <a:tailEnd type="none" w="med" len="med"/>
                    </a:lnR>
                    <a:lnT w="38100" cap="flat" cmpd="sng" algn="ctr">
                      <a:solidFill>
                        <a:srgbClr val="EDEAE5"/>
                      </a:solidFill>
                      <a:prstDash val="solid"/>
                      <a:round/>
                      <a:headEnd type="none" w="med" len="med"/>
                      <a:tailEnd type="none" w="med" len="med"/>
                    </a:lnT>
                    <a:lnB w="38100" cap="flat" cmpd="sng" algn="ctr">
                      <a:solidFill>
                        <a:srgbClr val="EDEAE5"/>
                      </a:solidFill>
                      <a:prstDash val="solid"/>
                      <a:round/>
                      <a:headEnd type="none" w="med" len="med"/>
                      <a:tailEnd type="none" w="med" len="med"/>
                    </a:lnB>
                  </a:tcPr>
                </a:tc>
                <a:extLst>
                  <a:ext uri="{0D108BD9-81ED-4DB2-BD59-A6C34878D82A}">
                    <a16:rowId xmlns:a16="http://schemas.microsoft.com/office/drawing/2014/main" val="10002"/>
                  </a:ext>
                </a:extLst>
              </a:tr>
              <a:tr h="779145">
                <a:tc>
                  <a:txBody>
                    <a:bodyPr/>
                    <a:lstStyle/>
                    <a:p>
                      <a:pPr algn="ctr">
                        <a:lnSpc>
                          <a:spcPts val="2380"/>
                        </a:lnSpc>
                        <a:defRPr/>
                      </a:pPr>
                      <a:r>
                        <a:rPr lang="en-US" sz="1700">
                          <a:solidFill>
                            <a:srgbClr val="EDEAE5"/>
                          </a:solidFill>
                          <a:latin typeface="Nunito"/>
                        </a:rPr>
                        <a:t>Shutouts</a:t>
                      </a:r>
                      <a:endParaRPr lang="en-US" sz="1100"/>
                    </a:p>
                  </a:txBody>
                  <a:tcPr marL="190500" marR="190500" marT="190500" marB="190500" anchor="ctr">
                    <a:lnL w="38100" cap="flat" cmpd="sng" algn="ctr">
                      <a:solidFill>
                        <a:srgbClr val="EDEAE5"/>
                      </a:solidFill>
                      <a:prstDash val="solid"/>
                      <a:round/>
                      <a:headEnd type="none" w="med" len="med"/>
                      <a:tailEnd type="none" w="med" len="med"/>
                    </a:lnL>
                    <a:lnR w="38100" cap="flat" cmpd="sng" algn="ctr">
                      <a:solidFill>
                        <a:srgbClr val="EDEAE5"/>
                      </a:solidFill>
                      <a:prstDash val="solid"/>
                      <a:round/>
                      <a:headEnd type="none" w="med" len="med"/>
                      <a:tailEnd type="none" w="med" len="med"/>
                    </a:lnR>
                    <a:lnT w="38100" cap="flat" cmpd="sng" algn="ctr">
                      <a:solidFill>
                        <a:srgbClr val="EDEAE5"/>
                      </a:solidFill>
                      <a:prstDash val="solid"/>
                      <a:round/>
                      <a:headEnd type="none" w="med" len="med"/>
                      <a:tailEnd type="none" w="med" len="med"/>
                    </a:lnT>
                    <a:lnB w="38100" cap="flat" cmpd="sng" algn="ctr">
                      <a:solidFill>
                        <a:srgbClr val="EDEAE5"/>
                      </a:solidFill>
                      <a:prstDash val="solid"/>
                      <a:round/>
                      <a:headEnd type="none" w="med" len="med"/>
                      <a:tailEnd type="none" w="med" len="med"/>
                    </a:lnB>
                  </a:tcPr>
                </a:tc>
                <a:extLst>
                  <a:ext uri="{0D108BD9-81ED-4DB2-BD59-A6C34878D82A}">
                    <a16:rowId xmlns:a16="http://schemas.microsoft.com/office/drawing/2014/main" val="10003"/>
                  </a:ext>
                </a:extLst>
              </a:tr>
              <a:tr h="779145">
                <a:tc>
                  <a:txBody>
                    <a:bodyPr/>
                    <a:lstStyle/>
                    <a:p>
                      <a:pPr algn="ctr">
                        <a:lnSpc>
                          <a:spcPts val="2380"/>
                        </a:lnSpc>
                        <a:defRPr/>
                      </a:pPr>
                      <a:r>
                        <a:rPr lang="en-US" sz="1700">
                          <a:solidFill>
                            <a:srgbClr val="EDEAE5"/>
                          </a:solidFill>
                          <a:latin typeface="Nunito"/>
                        </a:rPr>
                        <a:t>Strikeouts Allowed</a:t>
                      </a:r>
                      <a:endParaRPr lang="en-US" sz="1100"/>
                    </a:p>
                  </a:txBody>
                  <a:tcPr marL="190500" marR="190500" marT="190500" marB="190500" anchor="ctr">
                    <a:lnL w="38100" cap="flat" cmpd="sng" algn="ctr">
                      <a:solidFill>
                        <a:srgbClr val="EDEAE5"/>
                      </a:solidFill>
                      <a:prstDash val="solid"/>
                      <a:round/>
                      <a:headEnd type="none" w="med" len="med"/>
                      <a:tailEnd type="none" w="med" len="med"/>
                    </a:lnL>
                    <a:lnR w="38100" cap="flat" cmpd="sng" algn="ctr">
                      <a:solidFill>
                        <a:srgbClr val="EDEAE5"/>
                      </a:solidFill>
                      <a:prstDash val="solid"/>
                      <a:round/>
                      <a:headEnd type="none" w="med" len="med"/>
                      <a:tailEnd type="none" w="med" len="med"/>
                    </a:lnR>
                    <a:lnT w="38100" cap="flat" cmpd="sng" algn="ctr">
                      <a:solidFill>
                        <a:srgbClr val="EDEAE5"/>
                      </a:solidFill>
                      <a:prstDash val="solid"/>
                      <a:round/>
                      <a:headEnd type="none" w="med" len="med"/>
                      <a:tailEnd type="none" w="med" len="med"/>
                    </a:lnT>
                    <a:lnB w="38100" cap="flat" cmpd="sng" algn="ctr">
                      <a:solidFill>
                        <a:srgbClr val="EDEAE5"/>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29" name="Table 29"/>
          <p:cNvGraphicFramePr>
            <a:graphicFrameLocks noGrp="1"/>
          </p:cNvGraphicFramePr>
          <p:nvPr>
            <p:extLst>
              <p:ext uri="{D42A27DB-BD31-4B8C-83A1-F6EECF244321}">
                <p14:modId xmlns:p14="http://schemas.microsoft.com/office/powerpoint/2010/main" val="1341019736"/>
              </p:ext>
            </p:extLst>
          </p:nvPr>
        </p:nvGraphicFramePr>
        <p:xfrm>
          <a:off x="13356925" y="4181706"/>
          <a:ext cx="2916578" cy="3895725"/>
        </p:xfrm>
        <a:graphic>
          <a:graphicData uri="http://schemas.openxmlformats.org/drawingml/2006/table">
            <a:tbl>
              <a:tblPr/>
              <a:tblGrid>
                <a:gridCol w="2916578">
                  <a:extLst>
                    <a:ext uri="{9D8B030D-6E8A-4147-A177-3AD203B41FA5}">
                      <a16:colId xmlns:a16="http://schemas.microsoft.com/office/drawing/2014/main" val="20000"/>
                    </a:ext>
                  </a:extLst>
                </a:gridCol>
              </a:tblGrid>
              <a:tr h="779145">
                <a:tc>
                  <a:txBody>
                    <a:bodyPr/>
                    <a:lstStyle/>
                    <a:p>
                      <a:pPr algn="ctr">
                        <a:lnSpc>
                          <a:spcPts val="2380"/>
                        </a:lnSpc>
                        <a:defRPr/>
                      </a:pPr>
                      <a:r>
                        <a:rPr lang="en-US" sz="1700">
                          <a:solidFill>
                            <a:srgbClr val="546873"/>
                          </a:solidFill>
                          <a:latin typeface="Nunito Bold"/>
                        </a:rPr>
                        <a:t>Balanced Strategy</a:t>
                      </a:r>
                      <a:endParaRPr lang="en-US" sz="1100"/>
                    </a:p>
                  </a:txBody>
                  <a:tcPr marL="190500" marR="190500" marT="190500" marB="190500" anchor="ctr">
                    <a:lnL w="38100" cap="flat" cmpd="sng" algn="ctr">
                      <a:solidFill>
                        <a:srgbClr val="546873"/>
                      </a:solidFill>
                      <a:prstDash val="solid"/>
                      <a:round/>
                      <a:headEnd type="none" w="med" len="med"/>
                      <a:tailEnd type="none" w="med" len="med"/>
                    </a:lnL>
                    <a:lnR w="38100" cap="flat" cmpd="sng" algn="ctr">
                      <a:solidFill>
                        <a:srgbClr val="546873"/>
                      </a:solidFill>
                      <a:prstDash val="solid"/>
                      <a:round/>
                      <a:headEnd type="none" w="med" len="med"/>
                      <a:tailEnd type="none" w="med" len="med"/>
                    </a:lnR>
                    <a:lnT w="38100" cap="flat" cmpd="sng" algn="ctr">
                      <a:solidFill>
                        <a:srgbClr val="546873"/>
                      </a:solidFill>
                      <a:prstDash val="solid"/>
                      <a:round/>
                      <a:headEnd type="none" w="med" len="med"/>
                      <a:tailEnd type="none" w="med" len="med"/>
                    </a:lnT>
                    <a:lnB w="38100" cap="flat" cmpd="sng" algn="ctr">
                      <a:solidFill>
                        <a:srgbClr val="546873"/>
                      </a:solidFill>
                      <a:prstDash val="solid"/>
                      <a:round/>
                      <a:headEnd type="none" w="med" len="med"/>
                      <a:tailEnd type="none" w="med" len="med"/>
                    </a:lnB>
                    <a:solidFill>
                      <a:srgbClr val="BCCBCE"/>
                    </a:solidFill>
                  </a:tcPr>
                </a:tc>
                <a:extLst>
                  <a:ext uri="{0D108BD9-81ED-4DB2-BD59-A6C34878D82A}">
                    <a16:rowId xmlns:a16="http://schemas.microsoft.com/office/drawing/2014/main" val="10000"/>
                  </a:ext>
                </a:extLst>
              </a:tr>
              <a:tr h="779145">
                <a:tc>
                  <a:txBody>
                    <a:bodyPr/>
                    <a:lstStyle/>
                    <a:p>
                      <a:pPr algn="ctr">
                        <a:lnSpc>
                          <a:spcPts val="2380"/>
                        </a:lnSpc>
                        <a:defRPr/>
                      </a:pPr>
                      <a:r>
                        <a:rPr lang="en-US" sz="1700">
                          <a:solidFill>
                            <a:srgbClr val="546873"/>
                          </a:solidFill>
                          <a:latin typeface="Nunito"/>
                        </a:rPr>
                        <a:t>Runs Scored</a:t>
                      </a:r>
                      <a:endParaRPr lang="en-US" sz="1100"/>
                    </a:p>
                  </a:txBody>
                  <a:tcPr marL="190500" marR="190500" marT="190500" marB="190500" anchor="ctr">
                    <a:lnL w="38100" cap="flat" cmpd="sng" algn="ctr">
                      <a:solidFill>
                        <a:srgbClr val="546873"/>
                      </a:solidFill>
                      <a:prstDash val="solid"/>
                      <a:round/>
                      <a:headEnd type="none" w="med" len="med"/>
                      <a:tailEnd type="none" w="med" len="med"/>
                    </a:lnL>
                    <a:lnR w="38100" cap="flat" cmpd="sng" algn="ctr">
                      <a:solidFill>
                        <a:srgbClr val="546873"/>
                      </a:solidFill>
                      <a:prstDash val="solid"/>
                      <a:round/>
                      <a:headEnd type="none" w="med" len="med"/>
                      <a:tailEnd type="none" w="med" len="med"/>
                    </a:lnR>
                    <a:lnT w="38100" cap="flat" cmpd="sng" algn="ctr">
                      <a:solidFill>
                        <a:srgbClr val="546873"/>
                      </a:solidFill>
                      <a:prstDash val="solid"/>
                      <a:round/>
                      <a:headEnd type="none" w="med" len="med"/>
                      <a:tailEnd type="none" w="med" len="med"/>
                    </a:lnT>
                    <a:lnB w="38100" cap="flat" cmpd="sng" algn="ctr">
                      <a:solidFill>
                        <a:srgbClr val="546873"/>
                      </a:solidFill>
                      <a:prstDash val="solid"/>
                      <a:round/>
                      <a:headEnd type="none" w="med" len="med"/>
                      <a:tailEnd type="none" w="med" len="med"/>
                    </a:lnB>
                  </a:tcPr>
                </a:tc>
                <a:extLst>
                  <a:ext uri="{0D108BD9-81ED-4DB2-BD59-A6C34878D82A}">
                    <a16:rowId xmlns:a16="http://schemas.microsoft.com/office/drawing/2014/main" val="10001"/>
                  </a:ext>
                </a:extLst>
              </a:tr>
              <a:tr h="779145">
                <a:tc>
                  <a:txBody>
                    <a:bodyPr/>
                    <a:lstStyle/>
                    <a:p>
                      <a:pPr algn="ctr">
                        <a:lnSpc>
                          <a:spcPts val="2380"/>
                        </a:lnSpc>
                        <a:defRPr/>
                      </a:pPr>
                      <a:r>
                        <a:rPr lang="en-US" sz="1700">
                          <a:solidFill>
                            <a:srgbClr val="546873"/>
                          </a:solidFill>
                          <a:latin typeface="Nunito"/>
                        </a:rPr>
                        <a:t>Hits</a:t>
                      </a:r>
                      <a:endParaRPr lang="en-US" sz="1100"/>
                    </a:p>
                  </a:txBody>
                  <a:tcPr marL="190500" marR="190500" marT="190500" marB="190500" anchor="ctr">
                    <a:lnL w="38100" cap="flat" cmpd="sng" algn="ctr">
                      <a:solidFill>
                        <a:srgbClr val="546873"/>
                      </a:solidFill>
                      <a:prstDash val="solid"/>
                      <a:round/>
                      <a:headEnd type="none" w="med" len="med"/>
                      <a:tailEnd type="none" w="med" len="med"/>
                    </a:lnL>
                    <a:lnR w="38100" cap="flat" cmpd="sng" algn="ctr">
                      <a:solidFill>
                        <a:srgbClr val="546873"/>
                      </a:solidFill>
                      <a:prstDash val="solid"/>
                      <a:round/>
                      <a:headEnd type="none" w="med" len="med"/>
                      <a:tailEnd type="none" w="med" len="med"/>
                    </a:lnR>
                    <a:lnT w="38100" cap="flat" cmpd="sng" algn="ctr">
                      <a:solidFill>
                        <a:srgbClr val="546873"/>
                      </a:solidFill>
                      <a:prstDash val="solid"/>
                      <a:round/>
                      <a:headEnd type="none" w="med" len="med"/>
                      <a:tailEnd type="none" w="med" len="med"/>
                    </a:lnT>
                    <a:lnB w="38100" cap="flat" cmpd="sng" algn="ctr">
                      <a:solidFill>
                        <a:srgbClr val="546873"/>
                      </a:solidFill>
                      <a:prstDash val="solid"/>
                      <a:round/>
                      <a:headEnd type="none" w="med" len="med"/>
                      <a:tailEnd type="none" w="med" len="med"/>
                    </a:lnB>
                  </a:tcPr>
                </a:tc>
                <a:extLst>
                  <a:ext uri="{0D108BD9-81ED-4DB2-BD59-A6C34878D82A}">
                    <a16:rowId xmlns:a16="http://schemas.microsoft.com/office/drawing/2014/main" val="10002"/>
                  </a:ext>
                </a:extLst>
              </a:tr>
              <a:tr h="779145">
                <a:tc>
                  <a:txBody>
                    <a:bodyPr/>
                    <a:lstStyle/>
                    <a:p>
                      <a:pPr algn="ctr">
                        <a:lnSpc>
                          <a:spcPts val="2380"/>
                        </a:lnSpc>
                        <a:defRPr/>
                      </a:pPr>
                      <a:r>
                        <a:rPr lang="en-US" sz="1700">
                          <a:solidFill>
                            <a:srgbClr val="546873"/>
                          </a:solidFill>
                          <a:latin typeface="Nunito"/>
                        </a:rPr>
                        <a:t>Saves</a:t>
                      </a:r>
                      <a:endParaRPr lang="en-US" sz="1100"/>
                    </a:p>
                  </a:txBody>
                  <a:tcPr marL="190500" marR="190500" marT="190500" marB="190500" anchor="ctr">
                    <a:lnL w="38100" cap="flat" cmpd="sng" algn="ctr">
                      <a:solidFill>
                        <a:srgbClr val="546873"/>
                      </a:solidFill>
                      <a:prstDash val="solid"/>
                      <a:round/>
                      <a:headEnd type="none" w="med" len="med"/>
                      <a:tailEnd type="none" w="med" len="med"/>
                    </a:lnL>
                    <a:lnR w="38100" cap="flat" cmpd="sng" algn="ctr">
                      <a:solidFill>
                        <a:srgbClr val="546873"/>
                      </a:solidFill>
                      <a:prstDash val="solid"/>
                      <a:round/>
                      <a:headEnd type="none" w="med" len="med"/>
                      <a:tailEnd type="none" w="med" len="med"/>
                    </a:lnR>
                    <a:lnT w="38100" cap="flat" cmpd="sng" algn="ctr">
                      <a:solidFill>
                        <a:srgbClr val="546873"/>
                      </a:solidFill>
                      <a:prstDash val="solid"/>
                      <a:round/>
                      <a:headEnd type="none" w="med" len="med"/>
                      <a:tailEnd type="none" w="med" len="med"/>
                    </a:lnT>
                    <a:lnB w="38100" cap="flat" cmpd="sng" algn="ctr">
                      <a:solidFill>
                        <a:srgbClr val="546873"/>
                      </a:solidFill>
                      <a:prstDash val="solid"/>
                      <a:round/>
                      <a:headEnd type="none" w="med" len="med"/>
                      <a:tailEnd type="none" w="med" len="med"/>
                    </a:lnB>
                  </a:tcPr>
                </a:tc>
                <a:extLst>
                  <a:ext uri="{0D108BD9-81ED-4DB2-BD59-A6C34878D82A}">
                    <a16:rowId xmlns:a16="http://schemas.microsoft.com/office/drawing/2014/main" val="10003"/>
                  </a:ext>
                </a:extLst>
              </a:tr>
              <a:tr h="779145">
                <a:tc>
                  <a:txBody>
                    <a:bodyPr/>
                    <a:lstStyle/>
                    <a:p>
                      <a:pPr algn="ctr">
                        <a:lnSpc>
                          <a:spcPts val="2380"/>
                        </a:lnSpc>
                        <a:defRPr/>
                      </a:pPr>
                      <a:r>
                        <a:rPr lang="en-US" sz="1700">
                          <a:solidFill>
                            <a:srgbClr val="546873"/>
                          </a:solidFill>
                          <a:latin typeface="Nunito"/>
                        </a:rPr>
                        <a:t>Infield Put Outs</a:t>
                      </a:r>
                      <a:endParaRPr lang="en-US" sz="1100"/>
                    </a:p>
                  </a:txBody>
                  <a:tcPr marL="190500" marR="190500" marT="190500" marB="190500" anchor="ctr">
                    <a:lnL w="38100" cap="flat" cmpd="sng" algn="ctr">
                      <a:solidFill>
                        <a:srgbClr val="546873"/>
                      </a:solidFill>
                      <a:prstDash val="solid"/>
                      <a:round/>
                      <a:headEnd type="none" w="med" len="med"/>
                      <a:tailEnd type="none" w="med" len="med"/>
                    </a:lnL>
                    <a:lnR w="38100" cap="flat" cmpd="sng" algn="ctr">
                      <a:solidFill>
                        <a:srgbClr val="546873"/>
                      </a:solidFill>
                      <a:prstDash val="solid"/>
                      <a:round/>
                      <a:headEnd type="none" w="med" len="med"/>
                      <a:tailEnd type="none" w="med" len="med"/>
                    </a:lnR>
                    <a:lnT w="38100" cap="flat" cmpd="sng" algn="ctr">
                      <a:solidFill>
                        <a:srgbClr val="546873"/>
                      </a:solidFill>
                      <a:prstDash val="solid"/>
                      <a:round/>
                      <a:headEnd type="none" w="med" len="med"/>
                      <a:tailEnd type="none" w="med" len="med"/>
                    </a:lnT>
                    <a:lnB w="38100" cap="flat" cmpd="sng" algn="ctr">
                      <a:solidFill>
                        <a:srgbClr val="546873"/>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98F9B"/>
        </a:solidFill>
        <a:effectLst/>
      </p:bgPr>
    </p:bg>
    <p:spTree>
      <p:nvGrpSpPr>
        <p:cNvPr id="1" name=""/>
        <p:cNvGrpSpPr/>
        <p:nvPr/>
      </p:nvGrpSpPr>
      <p:grpSpPr>
        <a:xfrm>
          <a:off x="0" y="0"/>
          <a:ext cx="0" cy="0"/>
          <a:chOff x="0" y="0"/>
          <a:chExt cx="0" cy="0"/>
        </a:xfrm>
      </p:grpSpPr>
      <p:grpSp>
        <p:nvGrpSpPr>
          <p:cNvPr id="2" name="Group 2"/>
          <p:cNvGrpSpPr/>
          <p:nvPr/>
        </p:nvGrpSpPr>
        <p:grpSpPr>
          <a:xfrm>
            <a:off x="650661" y="2197573"/>
            <a:ext cx="5650526" cy="7179479"/>
            <a:chOff x="0" y="0"/>
            <a:chExt cx="1391610" cy="1768160"/>
          </a:xfrm>
        </p:grpSpPr>
        <p:sp>
          <p:nvSpPr>
            <p:cNvPr id="3" name="Freeform 3"/>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EDEAE5"/>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2793"/>
                </a:lnSpc>
              </a:pPr>
              <a:endParaRPr/>
            </a:p>
          </p:txBody>
        </p:sp>
      </p:grpSp>
      <p:grpSp>
        <p:nvGrpSpPr>
          <p:cNvPr id="5" name="Group 5"/>
          <p:cNvGrpSpPr/>
          <p:nvPr/>
        </p:nvGrpSpPr>
        <p:grpSpPr>
          <a:xfrm>
            <a:off x="6301186" y="2197573"/>
            <a:ext cx="5660162" cy="7179479"/>
            <a:chOff x="0" y="0"/>
            <a:chExt cx="1393983" cy="1768160"/>
          </a:xfrm>
        </p:grpSpPr>
        <p:sp>
          <p:nvSpPr>
            <p:cNvPr id="6" name="Freeform 6"/>
            <p:cNvSpPr/>
            <p:nvPr/>
          </p:nvSpPr>
          <p:spPr>
            <a:xfrm>
              <a:off x="0" y="0"/>
              <a:ext cx="1393983" cy="1768160"/>
            </a:xfrm>
            <a:custGeom>
              <a:avLst/>
              <a:gdLst/>
              <a:ahLst/>
              <a:cxnLst/>
              <a:rect l="l" t="t" r="r" b="b"/>
              <a:pathLst>
                <a:path w="1393983" h="1768160">
                  <a:moveTo>
                    <a:pt x="0" y="0"/>
                  </a:moveTo>
                  <a:lnTo>
                    <a:pt x="1393983" y="0"/>
                  </a:lnTo>
                  <a:lnTo>
                    <a:pt x="1393983" y="1768160"/>
                  </a:lnTo>
                  <a:lnTo>
                    <a:pt x="0" y="1768160"/>
                  </a:lnTo>
                  <a:close/>
                </a:path>
              </a:pathLst>
            </a:custGeom>
            <a:solidFill>
              <a:srgbClr val="546873"/>
            </a:solidFill>
          </p:spPr>
        </p:sp>
        <p:sp>
          <p:nvSpPr>
            <p:cNvPr id="7" name="TextBox 7"/>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8" name="Group 8"/>
          <p:cNvGrpSpPr/>
          <p:nvPr/>
        </p:nvGrpSpPr>
        <p:grpSpPr>
          <a:xfrm>
            <a:off x="11961348" y="2197573"/>
            <a:ext cx="5650526" cy="7179479"/>
            <a:chOff x="0" y="0"/>
            <a:chExt cx="1391610" cy="1768160"/>
          </a:xfrm>
        </p:grpSpPr>
        <p:sp>
          <p:nvSpPr>
            <p:cNvPr id="9" name="Freeform 9"/>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CCDADD"/>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11" name="Group 11"/>
          <p:cNvGrpSpPr/>
          <p:nvPr/>
        </p:nvGrpSpPr>
        <p:grpSpPr>
          <a:xfrm>
            <a:off x="8900123" y="2582095"/>
            <a:ext cx="487754" cy="495826"/>
            <a:chOff x="0" y="0"/>
            <a:chExt cx="540154" cy="549093"/>
          </a:xfrm>
        </p:grpSpPr>
        <p:sp>
          <p:nvSpPr>
            <p:cNvPr id="12" name="Freeform 12"/>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EDEAE5"/>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3232047" y="2582095"/>
            <a:ext cx="487754" cy="495826"/>
            <a:chOff x="0" y="0"/>
            <a:chExt cx="540154" cy="549093"/>
          </a:xfrm>
        </p:grpSpPr>
        <p:sp>
          <p:nvSpPr>
            <p:cNvPr id="15" name="Freeform 15"/>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91A8B4"/>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4561673" y="2582095"/>
            <a:ext cx="487754" cy="495826"/>
            <a:chOff x="0" y="0"/>
            <a:chExt cx="540154" cy="549093"/>
          </a:xfrm>
        </p:grpSpPr>
        <p:sp>
          <p:nvSpPr>
            <p:cNvPr id="18" name="Freeform 18"/>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798F9B"/>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sp>
        <p:nvSpPr>
          <p:cNvPr id="20" name="AutoShape 20"/>
          <p:cNvSpPr/>
          <p:nvPr/>
        </p:nvSpPr>
        <p:spPr>
          <a:xfrm rot="-10800000">
            <a:off x="0" y="465150"/>
            <a:ext cx="18288000" cy="0"/>
          </a:xfrm>
          <a:prstGeom prst="line">
            <a:avLst/>
          </a:prstGeom>
          <a:ln w="47625" cap="flat">
            <a:solidFill>
              <a:srgbClr val="91A8B4"/>
            </a:solidFill>
            <a:prstDash val="solid"/>
            <a:headEnd type="none" w="sm" len="sm"/>
            <a:tailEnd type="none" w="sm" len="sm"/>
          </a:ln>
        </p:spPr>
      </p:sp>
      <p:sp>
        <p:nvSpPr>
          <p:cNvPr id="21" name="Freeform 21"/>
          <p:cNvSpPr/>
          <p:nvPr/>
        </p:nvSpPr>
        <p:spPr>
          <a:xfrm>
            <a:off x="823860" y="4198431"/>
            <a:ext cx="5304128" cy="3970762"/>
          </a:xfrm>
          <a:custGeom>
            <a:avLst/>
            <a:gdLst/>
            <a:ahLst/>
            <a:cxnLst/>
            <a:rect l="l" t="t" r="r" b="b"/>
            <a:pathLst>
              <a:path w="5304128" h="3970762">
                <a:moveTo>
                  <a:pt x="0" y="0"/>
                </a:moveTo>
                <a:lnTo>
                  <a:pt x="5304127" y="0"/>
                </a:lnTo>
                <a:lnTo>
                  <a:pt x="5304127" y="3970762"/>
                </a:lnTo>
                <a:lnTo>
                  <a:pt x="0" y="3970762"/>
                </a:lnTo>
                <a:lnTo>
                  <a:pt x="0" y="0"/>
                </a:lnTo>
                <a:close/>
              </a:path>
            </a:pathLst>
          </a:custGeom>
          <a:blipFill>
            <a:blip r:embed="rId2"/>
            <a:stretch>
              <a:fillRect/>
            </a:stretch>
          </a:blipFill>
        </p:spPr>
      </p:sp>
      <p:sp>
        <p:nvSpPr>
          <p:cNvPr id="22" name="Freeform 22"/>
          <p:cNvSpPr/>
          <p:nvPr/>
        </p:nvSpPr>
        <p:spPr>
          <a:xfrm>
            <a:off x="6479204" y="4198431"/>
            <a:ext cx="5304128" cy="3970762"/>
          </a:xfrm>
          <a:custGeom>
            <a:avLst/>
            <a:gdLst/>
            <a:ahLst/>
            <a:cxnLst/>
            <a:rect l="l" t="t" r="r" b="b"/>
            <a:pathLst>
              <a:path w="5304128" h="3970762">
                <a:moveTo>
                  <a:pt x="0" y="0"/>
                </a:moveTo>
                <a:lnTo>
                  <a:pt x="5304127" y="0"/>
                </a:lnTo>
                <a:lnTo>
                  <a:pt x="5304127" y="3970762"/>
                </a:lnTo>
                <a:lnTo>
                  <a:pt x="0" y="3970762"/>
                </a:lnTo>
                <a:lnTo>
                  <a:pt x="0" y="0"/>
                </a:lnTo>
                <a:close/>
              </a:path>
            </a:pathLst>
          </a:custGeom>
          <a:blipFill>
            <a:blip r:embed="rId3"/>
            <a:stretch>
              <a:fillRect/>
            </a:stretch>
          </a:blipFill>
        </p:spPr>
      </p:sp>
      <p:sp>
        <p:nvSpPr>
          <p:cNvPr id="23" name="Freeform 23"/>
          <p:cNvSpPr/>
          <p:nvPr/>
        </p:nvSpPr>
        <p:spPr>
          <a:xfrm>
            <a:off x="12132798" y="4198431"/>
            <a:ext cx="5306794" cy="3970762"/>
          </a:xfrm>
          <a:custGeom>
            <a:avLst/>
            <a:gdLst/>
            <a:ahLst/>
            <a:cxnLst/>
            <a:rect l="l" t="t" r="r" b="b"/>
            <a:pathLst>
              <a:path w="5306794" h="3970762">
                <a:moveTo>
                  <a:pt x="0" y="0"/>
                </a:moveTo>
                <a:lnTo>
                  <a:pt x="5306795" y="0"/>
                </a:lnTo>
                <a:lnTo>
                  <a:pt x="5306795" y="3970762"/>
                </a:lnTo>
                <a:lnTo>
                  <a:pt x="0" y="3970762"/>
                </a:lnTo>
                <a:lnTo>
                  <a:pt x="0" y="0"/>
                </a:lnTo>
                <a:close/>
              </a:path>
            </a:pathLst>
          </a:custGeom>
          <a:blipFill>
            <a:blip r:embed="rId4"/>
            <a:stretch>
              <a:fillRect/>
            </a:stretch>
          </a:blipFill>
        </p:spPr>
      </p:sp>
      <p:sp>
        <p:nvSpPr>
          <p:cNvPr id="24" name="TextBox 24"/>
          <p:cNvSpPr txBox="1"/>
          <p:nvPr/>
        </p:nvSpPr>
        <p:spPr>
          <a:xfrm>
            <a:off x="13268064" y="3287734"/>
            <a:ext cx="3037094" cy="379622"/>
          </a:xfrm>
          <a:prstGeom prst="rect">
            <a:avLst/>
          </a:prstGeom>
        </p:spPr>
        <p:txBody>
          <a:bodyPr lIns="0" tIns="0" rIns="0" bIns="0" rtlCol="0" anchor="t">
            <a:spAutoFit/>
          </a:bodyPr>
          <a:lstStyle/>
          <a:p>
            <a:pPr algn="ctr">
              <a:lnSpc>
                <a:spcPts val="3219"/>
              </a:lnSpc>
              <a:spcBef>
                <a:spcPct val="0"/>
              </a:spcBef>
            </a:pPr>
            <a:r>
              <a:rPr lang="en-US" sz="2299" spc="137">
                <a:solidFill>
                  <a:srgbClr val="546873"/>
                </a:solidFill>
                <a:latin typeface="Nunito Bold"/>
              </a:rPr>
              <a:t>Balanced Model</a:t>
            </a:r>
          </a:p>
        </p:txBody>
      </p:sp>
      <p:sp>
        <p:nvSpPr>
          <p:cNvPr id="25" name="TextBox 25"/>
          <p:cNvSpPr txBox="1"/>
          <p:nvPr/>
        </p:nvSpPr>
        <p:spPr>
          <a:xfrm>
            <a:off x="1940059" y="3287734"/>
            <a:ext cx="3071730"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798F9B"/>
                </a:solidFill>
                <a:latin typeface="Nunito Bold"/>
              </a:rPr>
              <a:t>Offensive Model</a:t>
            </a:r>
          </a:p>
        </p:txBody>
      </p:sp>
      <p:sp>
        <p:nvSpPr>
          <p:cNvPr id="26" name="TextBox 26"/>
          <p:cNvSpPr txBox="1"/>
          <p:nvPr/>
        </p:nvSpPr>
        <p:spPr>
          <a:xfrm>
            <a:off x="7474175" y="3287471"/>
            <a:ext cx="3314184"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EDEAE5"/>
                </a:solidFill>
                <a:latin typeface="Nunito Bold"/>
              </a:rPr>
              <a:t>Defensive Model</a:t>
            </a:r>
          </a:p>
        </p:txBody>
      </p:sp>
      <p:sp>
        <p:nvSpPr>
          <p:cNvPr id="27" name="TextBox 27"/>
          <p:cNvSpPr txBox="1"/>
          <p:nvPr/>
        </p:nvSpPr>
        <p:spPr>
          <a:xfrm>
            <a:off x="14334564" y="1009650"/>
            <a:ext cx="2924736" cy="271090"/>
          </a:xfrm>
          <a:prstGeom prst="rect">
            <a:avLst/>
          </a:prstGeom>
        </p:spPr>
        <p:txBody>
          <a:bodyPr lIns="0" tIns="0" rIns="0" bIns="0" rtlCol="0" anchor="t">
            <a:spAutoFit/>
          </a:bodyPr>
          <a:lstStyle/>
          <a:p>
            <a:pPr marL="0" lvl="0" indent="0" algn="r">
              <a:lnSpc>
                <a:spcPts val="2380"/>
              </a:lnSpc>
              <a:spcBef>
                <a:spcPct val="0"/>
              </a:spcBef>
            </a:pPr>
            <a:r>
              <a:rPr lang="en-US" sz="1700">
                <a:solidFill>
                  <a:srgbClr val="EDEAE5"/>
                </a:solidFill>
                <a:latin typeface="Nunito"/>
              </a:rPr>
              <a:t>BASEBALL STATISTICS</a:t>
            </a:r>
          </a:p>
        </p:txBody>
      </p:sp>
      <p:sp>
        <p:nvSpPr>
          <p:cNvPr id="28" name="TextBox 28"/>
          <p:cNvSpPr txBox="1"/>
          <p:nvPr/>
        </p:nvSpPr>
        <p:spPr>
          <a:xfrm>
            <a:off x="1028700" y="1009650"/>
            <a:ext cx="2932097" cy="271090"/>
          </a:xfrm>
          <a:prstGeom prst="rect">
            <a:avLst/>
          </a:prstGeom>
        </p:spPr>
        <p:txBody>
          <a:bodyPr lIns="0" tIns="0" rIns="0" bIns="0" rtlCol="0" anchor="t">
            <a:spAutoFit/>
          </a:bodyPr>
          <a:lstStyle/>
          <a:p>
            <a:pPr>
              <a:lnSpc>
                <a:spcPts val="2380"/>
              </a:lnSpc>
              <a:spcBef>
                <a:spcPct val="0"/>
              </a:spcBef>
            </a:pPr>
            <a:r>
              <a:rPr lang="en-US" sz="1700">
                <a:solidFill>
                  <a:srgbClr val="EDEAE5"/>
                </a:solidFill>
                <a:latin typeface="Nunito"/>
              </a:rPr>
              <a:t>Linear Regression Modeling</a:t>
            </a:r>
          </a:p>
        </p:txBody>
      </p:sp>
      <p:sp>
        <p:nvSpPr>
          <p:cNvPr id="29" name="TextBox 29"/>
          <p:cNvSpPr txBox="1"/>
          <p:nvPr/>
        </p:nvSpPr>
        <p:spPr>
          <a:xfrm>
            <a:off x="6006261" y="1204540"/>
            <a:ext cx="6250012" cy="745383"/>
          </a:xfrm>
          <a:prstGeom prst="rect">
            <a:avLst/>
          </a:prstGeom>
        </p:spPr>
        <p:txBody>
          <a:bodyPr lIns="0" tIns="0" rIns="0" bIns="0" rtlCol="0" anchor="t">
            <a:spAutoFit/>
          </a:bodyPr>
          <a:lstStyle/>
          <a:p>
            <a:pPr marL="0" lvl="0" indent="0" algn="l">
              <a:lnSpc>
                <a:spcPts val="6159"/>
              </a:lnSpc>
              <a:spcBef>
                <a:spcPct val="0"/>
              </a:spcBef>
            </a:pPr>
            <a:r>
              <a:rPr lang="en-US" sz="4399">
                <a:solidFill>
                  <a:srgbClr val="EDEAE5"/>
                </a:solidFill>
                <a:latin typeface="Garet ExtraBold"/>
              </a:rPr>
              <a:t>PERIOD 3: 1960 - 1990</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98F9B"/>
        </a:solidFill>
        <a:effectLst/>
      </p:bgPr>
    </p:bg>
    <p:spTree>
      <p:nvGrpSpPr>
        <p:cNvPr id="1" name=""/>
        <p:cNvGrpSpPr/>
        <p:nvPr/>
      </p:nvGrpSpPr>
      <p:grpSpPr>
        <a:xfrm>
          <a:off x="0" y="0"/>
          <a:ext cx="0" cy="0"/>
          <a:chOff x="0" y="0"/>
          <a:chExt cx="0" cy="0"/>
        </a:xfrm>
      </p:grpSpPr>
      <p:grpSp>
        <p:nvGrpSpPr>
          <p:cNvPr id="2" name="Group 2"/>
          <p:cNvGrpSpPr/>
          <p:nvPr/>
        </p:nvGrpSpPr>
        <p:grpSpPr>
          <a:xfrm>
            <a:off x="650661" y="2197573"/>
            <a:ext cx="5650526" cy="7179479"/>
            <a:chOff x="0" y="0"/>
            <a:chExt cx="1391610" cy="1768160"/>
          </a:xfrm>
        </p:grpSpPr>
        <p:sp>
          <p:nvSpPr>
            <p:cNvPr id="3" name="Freeform 3"/>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EDEAE5"/>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2793"/>
                </a:lnSpc>
              </a:pPr>
              <a:endParaRPr/>
            </a:p>
          </p:txBody>
        </p:sp>
      </p:grpSp>
      <p:grpSp>
        <p:nvGrpSpPr>
          <p:cNvPr id="5" name="Group 5"/>
          <p:cNvGrpSpPr/>
          <p:nvPr/>
        </p:nvGrpSpPr>
        <p:grpSpPr>
          <a:xfrm>
            <a:off x="6301186" y="2197573"/>
            <a:ext cx="5660162" cy="7179479"/>
            <a:chOff x="0" y="0"/>
            <a:chExt cx="1393983" cy="1768160"/>
          </a:xfrm>
        </p:grpSpPr>
        <p:sp>
          <p:nvSpPr>
            <p:cNvPr id="6" name="Freeform 6"/>
            <p:cNvSpPr/>
            <p:nvPr/>
          </p:nvSpPr>
          <p:spPr>
            <a:xfrm>
              <a:off x="0" y="0"/>
              <a:ext cx="1393983" cy="1768160"/>
            </a:xfrm>
            <a:custGeom>
              <a:avLst/>
              <a:gdLst/>
              <a:ahLst/>
              <a:cxnLst/>
              <a:rect l="l" t="t" r="r" b="b"/>
              <a:pathLst>
                <a:path w="1393983" h="1768160">
                  <a:moveTo>
                    <a:pt x="0" y="0"/>
                  </a:moveTo>
                  <a:lnTo>
                    <a:pt x="1393983" y="0"/>
                  </a:lnTo>
                  <a:lnTo>
                    <a:pt x="1393983" y="1768160"/>
                  </a:lnTo>
                  <a:lnTo>
                    <a:pt x="0" y="1768160"/>
                  </a:lnTo>
                  <a:close/>
                </a:path>
              </a:pathLst>
            </a:custGeom>
            <a:solidFill>
              <a:srgbClr val="546873"/>
            </a:solidFill>
          </p:spPr>
        </p:sp>
        <p:sp>
          <p:nvSpPr>
            <p:cNvPr id="7" name="TextBox 7"/>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8" name="Group 8"/>
          <p:cNvGrpSpPr/>
          <p:nvPr/>
        </p:nvGrpSpPr>
        <p:grpSpPr>
          <a:xfrm>
            <a:off x="11961348" y="2197573"/>
            <a:ext cx="5650526" cy="7179479"/>
            <a:chOff x="0" y="0"/>
            <a:chExt cx="1391610" cy="1768160"/>
          </a:xfrm>
        </p:grpSpPr>
        <p:sp>
          <p:nvSpPr>
            <p:cNvPr id="9" name="Freeform 9"/>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CCDADD"/>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11" name="Group 11"/>
          <p:cNvGrpSpPr/>
          <p:nvPr/>
        </p:nvGrpSpPr>
        <p:grpSpPr>
          <a:xfrm>
            <a:off x="8900123" y="2582095"/>
            <a:ext cx="487754" cy="495826"/>
            <a:chOff x="0" y="0"/>
            <a:chExt cx="540154" cy="549093"/>
          </a:xfrm>
        </p:grpSpPr>
        <p:sp>
          <p:nvSpPr>
            <p:cNvPr id="12" name="Freeform 12"/>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EDEAE5"/>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3232047" y="2582095"/>
            <a:ext cx="487754" cy="495826"/>
            <a:chOff x="0" y="0"/>
            <a:chExt cx="540154" cy="549093"/>
          </a:xfrm>
        </p:grpSpPr>
        <p:sp>
          <p:nvSpPr>
            <p:cNvPr id="15" name="Freeform 15"/>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91A8B4"/>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4561673" y="2582095"/>
            <a:ext cx="487754" cy="495826"/>
            <a:chOff x="0" y="0"/>
            <a:chExt cx="540154" cy="549093"/>
          </a:xfrm>
        </p:grpSpPr>
        <p:sp>
          <p:nvSpPr>
            <p:cNvPr id="18" name="Freeform 18"/>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798F9B"/>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sp>
        <p:nvSpPr>
          <p:cNvPr id="20" name="AutoShape 20"/>
          <p:cNvSpPr/>
          <p:nvPr/>
        </p:nvSpPr>
        <p:spPr>
          <a:xfrm rot="-10800000">
            <a:off x="0" y="465150"/>
            <a:ext cx="18288000" cy="0"/>
          </a:xfrm>
          <a:prstGeom prst="line">
            <a:avLst/>
          </a:prstGeom>
          <a:ln w="47625" cap="flat">
            <a:solidFill>
              <a:srgbClr val="91A8B4"/>
            </a:solidFill>
            <a:prstDash val="solid"/>
            <a:headEnd type="none" w="sm" len="sm"/>
            <a:tailEnd type="none" w="sm" len="sm"/>
          </a:ln>
        </p:spPr>
      </p:sp>
      <p:sp>
        <p:nvSpPr>
          <p:cNvPr id="21" name="Freeform 21"/>
          <p:cNvSpPr/>
          <p:nvPr/>
        </p:nvSpPr>
        <p:spPr>
          <a:xfrm>
            <a:off x="702762" y="4189351"/>
            <a:ext cx="5546323" cy="3195923"/>
          </a:xfrm>
          <a:custGeom>
            <a:avLst/>
            <a:gdLst/>
            <a:ahLst/>
            <a:cxnLst/>
            <a:rect l="l" t="t" r="r" b="b"/>
            <a:pathLst>
              <a:path w="5546323" h="3195923">
                <a:moveTo>
                  <a:pt x="0" y="0"/>
                </a:moveTo>
                <a:lnTo>
                  <a:pt x="5546323" y="0"/>
                </a:lnTo>
                <a:lnTo>
                  <a:pt x="5546323" y="3195923"/>
                </a:lnTo>
                <a:lnTo>
                  <a:pt x="0" y="3195923"/>
                </a:lnTo>
                <a:lnTo>
                  <a:pt x="0" y="0"/>
                </a:lnTo>
                <a:close/>
              </a:path>
            </a:pathLst>
          </a:custGeom>
          <a:blipFill>
            <a:blip r:embed="rId2"/>
            <a:stretch>
              <a:fillRect/>
            </a:stretch>
          </a:blipFill>
        </p:spPr>
      </p:sp>
      <p:sp>
        <p:nvSpPr>
          <p:cNvPr id="22" name="Freeform 22"/>
          <p:cNvSpPr/>
          <p:nvPr/>
        </p:nvSpPr>
        <p:spPr>
          <a:xfrm>
            <a:off x="6370839" y="3975620"/>
            <a:ext cx="5546323" cy="3623386"/>
          </a:xfrm>
          <a:custGeom>
            <a:avLst/>
            <a:gdLst/>
            <a:ahLst/>
            <a:cxnLst/>
            <a:rect l="l" t="t" r="r" b="b"/>
            <a:pathLst>
              <a:path w="5546323" h="3623386">
                <a:moveTo>
                  <a:pt x="0" y="0"/>
                </a:moveTo>
                <a:lnTo>
                  <a:pt x="5546322" y="0"/>
                </a:lnTo>
                <a:lnTo>
                  <a:pt x="5546322" y="3623385"/>
                </a:lnTo>
                <a:lnTo>
                  <a:pt x="0" y="3623385"/>
                </a:lnTo>
                <a:lnTo>
                  <a:pt x="0" y="0"/>
                </a:lnTo>
                <a:close/>
              </a:path>
            </a:pathLst>
          </a:custGeom>
          <a:blipFill>
            <a:blip r:embed="rId3"/>
            <a:stretch>
              <a:fillRect/>
            </a:stretch>
          </a:blipFill>
        </p:spPr>
      </p:sp>
      <p:sp>
        <p:nvSpPr>
          <p:cNvPr id="23" name="Freeform 23"/>
          <p:cNvSpPr/>
          <p:nvPr/>
        </p:nvSpPr>
        <p:spPr>
          <a:xfrm>
            <a:off x="12013450" y="4151858"/>
            <a:ext cx="5546323" cy="3270908"/>
          </a:xfrm>
          <a:custGeom>
            <a:avLst/>
            <a:gdLst/>
            <a:ahLst/>
            <a:cxnLst/>
            <a:rect l="l" t="t" r="r" b="b"/>
            <a:pathLst>
              <a:path w="5546323" h="3270908">
                <a:moveTo>
                  <a:pt x="0" y="0"/>
                </a:moveTo>
                <a:lnTo>
                  <a:pt x="5546323" y="0"/>
                </a:lnTo>
                <a:lnTo>
                  <a:pt x="5546323" y="3270909"/>
                </a:lnTo>
                <a:lnTo>
                  <a:pt x="0" y="3270909"/>
                </a:lnTo>
                <a:lnTo>
                  <a:pt x="0" y="0"/>
                </a:lnTo>
                <a:close/>
              </a:path>
            </a:pathLst>
          </a:custGeom>
          <a:blipFill>
            <a:blip r:embed="rId4"/>
            <a:stretch>
              <a:fillRect/>
            </a:stretch>
          </a:blipFill>
        </p:spPr>
      </p:sp>
      <p:sp>
        <p:nvSpPr>
          <p:cNvPr id="24" name="TextBox 24"/>
          <p:cNvSpPr txBox="1"/>
          <p:nvPr/>
        </p:nvSpPr>
        <p:spPr>
          <a:xfrm>
            <a:off x="13268064" y="3287734"/>
            <a:ext cx="3037094" cy="379622"/>
          </a:xfrm>
          <a:prstGeom prst="rect">
            <a:avLst/>
          </a:prstGeom>
        </p:spPr>
        <p:txBody>
          <a:bodyPr lIns="0" tIns="0" rIns="0" bIns="0" rtlCol="0" anchor="t">
            <a:spAutoFit/>
          </a:bodyPr>
          <a:lstStyle/>
          <a:p>
            <a:pPr algn="ctr">
              <a:lnSpc>
                <a:spcPts val="3219"/>
              </a:lnSpc>
              <a:spcBef>
                <a:spcPct val="0"/>
              </a:spcBef>
            </a:pPr>
            <a:r>
              <a:rPr lang="en-US" sz="2299" spc="137">
                <a:solidFill>
                  <a:srgbClr val="546873"/>
                </a:solidFill>
                <a:latin typeface="Nunito Bold"/>
              </a:rPr>
              <a:t>Balanced Model</a:t>
            </a:r>
          </a:p>
        </p:txBody>
      </p:sp>
      <p:sp>
        <p:nvSpPr>
          <p:cNvPr id="25" name="TextBox 25"/>
          <p:cNvSpPr txBox="1"/>
          <p:nvPr/>
        </p:nvSpPr>
        <p:spPr>
          <a:xfrm>
            <a:off x="1940059" y="3287734"/>
            <a:ext cx="3071730"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798F9B"/>
                </a:solidFill>
                <a:latin typeface="Nunito Bold"/>
              </a:rPr>
              <a:t>Offensive Model</a:t>
            </a:r>
          </a:p>
        </p:txBody>
      </p:sp>
      <p:sp>
        <p:nvSpPr>
          <p:cNvPr id="26" name="TextBox 26"/>
          <p:cNvSpPr txBox="1"/>
          <p:nvPr/>
        </p:nvSpPr>
        <p:spPr>
          <a:xfrm>
            <a:off x="7474175" y="3287471"/>
            <a:ext cx="3314184"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EDEAE5"/>
                </a:solidFill>
                <a:latin typeface="Nunito Bold"/>
              </a:rPr>
              <a:t>Defensive Model</a:t>
            </a:r>
          </a:p>
        </p:txBody>
      </p:sp>
      <p:sp>
        <p:nvSpPr>
          <p:cNvPr id="27" name="TextBox 27"/>
          <p:cNvSpPr txBox="1"/>
          <p:nvPr/>
        </p:nvSpPr>
        <p:spPr>
          <a:xfrm>
            <a:off x="14334564" y="1009650"/>
            <a:ext cx="2924736" cy="271090"/>
          </a:xfrm>
          <a:prstGeom prst="rect">
            <a:avLst/>
          </a:prstGeom>
        </p:spPr>
        <p:txBody>
          <a:bodyPr lIns="0" tIns="0" rIns="0" bIns="0" rtlCol="0" anchor="t">
            <a:spAutoFit/>
          </a:bodyPr>
          <a:lstStyle/>
          <a:p>
            <a:pPr marL="0" lvl="0" indent="0" algn="r">
              <a:lnSpc>
                <a:spcPts val="2380"/>
              </a:lnSpc>
              <a:spcBef>
                <a:spcPct val="0"/>
              </a:spcBef>
            </a:pPr>
            <a:r>
              <a:rPr lang="en-US" sz="1700">
                <a:solidFill>
                  <a:srgbClr val="EDEAE5"/>
                </a:solidFill>
                <a:latin typeface="Nunito"/>
              </a:rPr>
              <a:t>BASEBALL STATISTICS</a:t>
            </a:r>
          </a:p>
        </p:txBody>
      </p:sp>
      <p:sp>
        <p:nvSpPr>
          <p:cNvPr id="28" name="TextBox 28"/>
          <p:cNvSpPr txBox="1"/>
          <p:nvPr/>
        </p:nvSpPr>
        <p:spPr>
          <a:xfrm>
            <a:off x="1028700" y="1009650"/>
            <a:ext cx="2932097" cy="271090"/>
          </a:xfrm>
          <a:prstGeom prst="rect">
            <a:avLst/>
          </a:prstGeom>
        </p:spPr>
        <p:txBody>
          <a:bodyPr lIns="0" tIns="0" rIns="0" bIns="0" rtlCol="0" anchor="t">
            <a:spAutoFit/>
          </a:bodyPr>
          <a:lstStyle/>
          <a:p>
            <a:pPr>
              <a:lnSpc>
                <a:spcPts val="2380"/>
              </a:lnSpc>
              <a:spcBef>
                <a:spcPct val="0"/>
              </a:spcBef>
            </a:pPr>
            <a:r>
              <a:rPr lang="en-US" sz="1700">
                <a:solidFill>
                  <a:srgbClr val="EDEAE5"/>
                </a:solidFill>
                <a:latin typeface="Nunito"/>
              </a:rPr>
              <a:t>Linear Regression Modeling</a:t>
            </a:r>
          </a:p>
        </p:txBody>
      </p:sp>
      <p:sp>
        <p:nvSpPr>
          <p:cNvPr id="29" name="TextBox 29"/>
          <p:cNvSpPr txBox="1"/>
          <p:nvPr/>
        </p:nvSpPr>
        <p:spPr>
          <a:xfrm>
            <a:off x="6006261" y="1204540"/>
            <a:ext cx="6250012" cy="745383"/>
          </a:xfrm>
          <a:prstGeom prst="rect">
            <a:avLst/>
          </a:prstGeom>
        </p:spPr>
        <p:txBody>
          <a:bodyPr lIns="0" tIns="0" rIns="0" bIns="0" rtlCol="0" anchor="t">
            <a:spAutoFit/>
          </a:bodyPr>
          <a:lstStyle/>
          <a:p>
            <a:pPr marL="0" lvl="0" indent="0" algn="l">
              <a:lnSpc>
                <a:spcPts val="6159"/>
              </a:lnSpc>
              <a:spcBef>
                <a:spcPct val="0"/>
              </a:spcBef>
            </a:pPr>
            <a:r>
              <a:rPr lang="en-US" sz="4399">
                <a:solidFill>
                  <a:srgbClr val="EDEAE5"/>
                </a:solidFill>
                <a:latin typeface="Garet ExtraBold"/>
              </a:rPr>
              <a:t>PERIOD 3: 1960 - 1990</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98F9B"/>
        </a:solidFill>
        <a:effectLst/>
      </p:bgPr>
    </p:bg>
    <p:spTree>
      <p:nvGrpSpPr>
        <p:cNvPr id="1" name=""/>
        <p:cNvGrpSpPr/>
        <p:nvPr/>
      </p:nvGrpSpPr>
      <p:grpSpPr>
        <a:xfrm>
          <a:off x="0" y="0"/>
          <a:ext cx="0" cy="0"/>
          <a:chOff x="0" y="0"/>
          <a:chExt cx="0" cy="0"/>
        </a:xfrm>
      </p:grpSpPr>
      <p:grpSp>
        <p:nvGrpSpPr>
          <p:cNvPr id="2" name="Group 2"/>
          <p:cNvGrpSpPr/>
          <p:nvPr/>
        </p:nvGrpSpPr>
        <p:grpSpPr>
          <a:xfrm>
            <a:off x="650661" y="2197573"/>
            <a:ext cx="5650526" cy="7179479"/>
            <a:chOff x="0" y="0"/>
            <a:chExt cx="1391610" cy="1768160"/>
          </a:xfrm>
        </p:grpSpPr>
        <p:sp>
          <p:nvSpPr>
            <p:cNvPr id="3" name="Freeform 3"/>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EDEAE5"/>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2793"/>
                </a:lnSpc>
              </a:pPr>
              <a:endParaRPr/>
            </a:p>
          </p:txBody>
        </p:sp>
      </p:grpSp>
      <p:grpSp>
        <p:nvGrpSpPr>
          <p:cNvPr id="5" name="Group 5"/>
          <p:cNvGrpSpPr/>
          <p:nvPr/>
        </p:nvGrpSpPr>
        <p:grpSpPr>
          <a:xfrm>
            <a:off x="6301186" y="2197573"/>
            <a:ext cx="5660162" cy="7179479"/>
            <a:chOff x="0" y="0"/>
            <a:chExt cx="1393983" cy="1768160"/>
          </a:xfrm>
        </p:grpSpPr>
        <p:sp>
          <p:nvSpPr>
            <p:cNvPr id="6" name="Freeform 6"/>
            <p:cNvSpPr/>
            <p:nvPr/>
          </p:nvSpPr>
          <p:spPr>
            <a:xfrm>
              <a:off x="0" y="0"/>
              <a:ext cx="1393983" cy="1768160"/>
            </a:xfrm>
            <a:custGeom>
              <a:avLst/>
              <a:gdLst/>
              <a:ahLst/>
              <a:cxnLst/>
              <a:rect l="l" t="t" r="r" b="b"/>
              <a:pathLst>
                <a:path w="1393983" h="1768160">
                  <a:moveTo>
                    <a:pt x="0" y="0"/>
                  </a:moveTo>
                  <a:lnTo>
                    <a:pt x="1393983" y="0"/>
                  </a:lnTo>
                  <a:lnTo>
                    <a:pt x="1393983" y="1768160"/>
                  </a:lnTo>
                  <a:lnTo>
                    <a:pt x="0" y="1768160"/>
                  </a:lnTo>
                  <a:close/>
                </a:path>
              </a:pathLst>
            </a:custGeom>
            <a:solidFill>
              <a:srgbClr val="546873"/>
            </a:solidFill>
          </p:spPr>
        </p:sp>
        <p:sp>
          <p:nvSpPr>
            <p:cNvPr id="7" name="TextBox 7"/>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8" name="Group 8"/>
          <p:cNvGrpSpPr/>
          <p:nvPr/>
        </p:nvGrpSpPr>
        <p:grpSpPr>
          <a:xfrm>
            <a:off x="11961348" y="2197573"/>
            <a:ext cx="5650526" cy="7179479"/>
            <a:chOff x="0" y="0"/>
            <a:chExt cx="1391610" cy="1768160"/>
          </a:xfrm>
        </p:grpSpPr>
        <p:sp>
          <p:nvSpPr>
            <p:cNvPr id="9" name="Freeform 9"/>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CCDADD"/>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11" name="Group 11"/>
          <p:cNvGrpSpPr/>
          <p:nvPr/>
        </p:nvGrpSpPr>
        <p:grpSpPr>
          <a:xfrm>
            <a:off x="8900123" y="2582095"/>
            <a:ext cx="487754" cy="495826"/>
            <a:chOff x="0" y="0"/>
            <a:chExt cx="540154" cy="549093"/>
          </a:xfrm>
        </p:grpSpPr>
        <p:sp>
          <p:nvSpPr>
            <p:cNvPr id="12" name="Freeform 12"/>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EDEAE5"/>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3232047" y="2582095"/>
            <a:ext cx="487754" cy="495826"/>
            <a:chOff x="0" y="0"/>
            <a:chExt cx="540154" cy="549093"/>
          </a:xfrm>
        </p:grpSpPr>
        <p:sp>
          <p:nvSpPr>
            <p:cNvPr id="15" name="Freeform 15"/>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91A8B4"/>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4561673" y="2582095"/>
            <a:ext cx="487754" cy="495826"/>
            <a:chOff x="0" y="0"/>
            <a:chExt cx="540154" cy="549093"/>
          </a:xfrm>
        </p:grpSpPr>
        <p:sp>
          <p:nvSpPr>
            <p:cNvPr id="18" name="Freeform 18"/>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798F9B"/>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sp>
        <p:nvSpPr>
          <p:cNvPr id="20" name="AutoShape 20"/>
          <p:cNvSpPr/>
          <p:nvPr/>
        </p:nvSpPr>
        <p:spPr>
          <a:xfrm rot="-10800000">
            <a:off x="0" y="465150"/>
            <a:ext cx="18288000" cy="0"/>
          </a:xfrm>
          <a:prstGeom prst="line">
            <a:avLst/>
          </a:prstGeom>
          <a:ln w="47625" cap="flat">
            <a:solidFill>
              <a:srgbClr val="91A8B4"/>
            </a:solidFill>
            <a:prstDash val="solid"/>
            <a:headEnd type="none" w="sm" len="sm"/>
            <a:tailEnd type="none" w="sm" len="sm"/>
          </a:ln>
        </p:spPr>
      </p:sp>
      <p:graphicFrame>
        <p:nvGraphicFramePr>
          <p:cNvPr id="21" name="Table 21"/>
          <p:cNvGraphicFramePr>
            <a:graphicFrameLocks noGrp="1"/>
          </p:cNvGraphicFramePr>
          <p:nvPr>
            <p:extLst>
              <p:ext uri="{D42A27DB-BD31-4B8C-83A1-F6EECF244321}">
                <p14:modId xmlns:p14="http://schemas.microsoft.com/office/powerpoint/2010/main" val="48270398"/>
              </p:ext>
            </p:extLst>
          </p:nvPr>
        </p:nvGraphicFramePr>
        <p:xfrm>
          <a:off x="2012829" y="4181706"/>
          <a:ext cx="2916578" cy="3895725"/>
        </p:xfrm>
        <a:graphic>
          <a:graphicData uri="http://schemas.openxmlformats.org/drawingml/2006/table">
            <a:tbl>
              <a:tblPr/>
              <a:tblGrid>
                <a:gridCol w="2916578">
                  <a:extLst>
                    <a:ext uri="{9D8B030D-6E8A-4147-A177-3AD203B41FA5}">
                      <a16:colId xmlns:a16="http://schemas.microsoft.com/office/drawing/2014/main" val="20000"/>
                    </a:ext>
                  </a:extLst>
                </a:gridCol>
              </a:tblGrid>
              <a:tr h="779145">
                <a:tc>
                  <a:txBody>
                    <a:bodyPr/>
                    <a:lstStyle/>
                    <a:p>
                      <a:pPr algn="ctr">
                        <a:lnSpc>
                          <a:spcPts val="2380"/>
                        </a:lnSpc>
                        <a:defRPr/>
                      </a:pPr>
                      <a:r>
                        <a:rPr lang="en-US" sz="1700">
                          <a:solidFill>
                            <a:srgbClr val="798F9B"/>
                          </a:solidFill>
                          <a:latin typeface="Nunito Bold"/>
                        </a:rPr>
                        <a:t>Offensive Metrics</a:t>
                      </a:r>
                      <a:endParaRPr lang="en-US" sz="1100"/>
                    </a:p>
                  </a:txBody>
                  <a:tcPr marL="190500" marR="190500" marT="190500" marB="190500" anchor="ctr">
                    <a:lnL w="38100" cap="flat" cmpd="sng" algn="ctr">
                      <a:solidFill>
                        <a:srgbClr val="798F9B"/>
                      </a:solidFill>
                      <a:prstDash val="solid"/>
                      <a:round/>
                      <a:headEnd type="none" w="med" len="med"/>
                      <a:tailEnd type="none" w="med" len="med"/>
                    </a:lnL>
                    <a:lnR w="38100" cap="flat" cmpd="sng" algn="ctr">
                      <a:solidFill>
                        <a:srgbClr val="798F9B"/>
                      </a:solidFill>
                      <a:prstDash val="solid"/>
                      <a:round/>
                      <a:headEnd type="none" w="med" len="med"/>
                      <a:tailEnd type="none" w="med" len="med"/>
                    </a:lnR>
                    <a:lnT w="38100" cap="flat" cmpd="sng" algn="ctr">
                      <a:solidFill>
                        <a:srgbClr val="798F9B"/>
                      </a:solidFill>
                      <a:prstDash val="solid"/>
                      <a:round/>
                      <a:headEnd type="none" w="med" len="med"/>
                      <a:tailEnd type="none" w="med" len="med"/>
                    </a:lnT>
                    <a:lnB w="38100" cap="flat" cmpd="sng" algn="ctr">
                      <a:solidFill>
                        <a:srgbClr val="798F9B"/>
                      </a:solidFill>
                      <a:prstDash val="solid"/>
                      <a:round/>
                      <a:headEnd type="none" w="med" len="med"/>
                      <a:tailEnd type="none" w="med" len="med"/>
                    </a:lnB>
                    <a:solidFill>
                      <a:srgbClr val="CCDADD"/>
                    </a:solidFill>
                  </a:tcPr>
                </a:tc>
                <a:extLst>
                  <a:ext uri="{0D108BD9-81ED-4DB2-BD59-A6C34878D82A}">
                    <a16:rowId xmlns:a16="http://schemas.microsoft.com/office/drawing/2014/main" val="10000"/>
                  </a:ext>
                </a:extLst>
              </a:tr>
              <a:tr h="779145">
                <a:tc>
                  <a:txBody>
                    <a:bodyPr/>
                    <a:lstStyle/>
                    <a:p>
                      <a:pPr algn="ctr">
                        <a:lnSpc>
                          <a:spcPts val="2380"/>
                        </a:lnSpc>
                        <a:defRPr/>
                      </a:pPr>
                      <a:r>
                        <a:rPr lang="en-US" sz="1700">
                          <a:solidFill>
                            <a:srgbClr val="798F9B"/>
                          </a:solidFill>
                          <a:latin typeface="Nunito"/>
                        </a:rPr>
                        <a:t>Runs Scored</a:t>
                      </a:r>
                      <a:endParaRPr lang="en-US" sz="1100"/>
                    </a:p>
                  </a:txBody>
                  <a:tcPr marL="190500" marR="190500" marT="190500" marB="190500" anchor="ctr">
                    <a:lnL w="38100" cap="flat" cmpd="sng" algn="ctr">
                      <a:solidFill>
                        <a:srgbClr val="798F9B"/>
                      </a:solidFill>
                      <a:prstDash val="solid"/>
                      <a:round/>
                      <a:headEnd type="none" w="med" len="med"/>
                      <a:tailEnd type="none" w="med" len="med"/>
                    </a:lnL>
                    <a:lnR w="38100" cap="flat" cmpd="sng" algn="ctr">
                      <a:solidFill>
                        <a:srgbClr val="798F9B"/>
                      </a:solidFill>
                      <a:prstDash val="solid"/>
                      <a:round/>
                      <a:headEnd type="none" w="med" len="med"/>
                      <a:tailEnd type="none" w="med" len="med"/>
                    </a:lnR>
                    <a:lnT w="38100" cap="flat" cmpd="sng" algn="ctr">
                      <a:solidFill>
                        <a:srgbClr val="798F9B"/>
                      </a:solidFill>
                      <a:prstDash val="solid"/>
                      <a:round/>
                      <a:headEnd type="none" w="med" len="med"/>
                      <a:tailEnd type="none" w="med" len="med"/>
                    </a:lnT>
                    <a:lnB w="38100" cap="flat" cmpd="sng" algn="ctr">
                      <a:solidFill>
                        <a:srgbClr val="798F9B"/>
                      </a:solidFill>
                      <a:prstDash val="solid"/>
                      <a:round/>
                      <a:headEnd type="none" w="med" len="med"/>
                      <a:tailEnd type="none" w="med" len="med"/>
                    </a:lnB>
                  </a:tcPr>
                </a:tc>
                <a:extLst>
                  <a:ext uri="{0D108BD9-81ED-4DB2-BD59-A6C34878D82A}">
                    <a16:rowId xmlns:a16="http://schemas.microsoft.com/office/drawing/2014/main" val="10001"/>
                  </a:ext>
                </a:extLst>
              </a:tr>
              <a:tr h="779145">
                <a:tc>
                  <a:txBody>
                    <a:bodyPr/>
                    <a:lstStyle/>
                    <a:p>
                      <a:pPr algn="ctr">
                        <a:lnSpc>
                          <a:spcPts val="2380"/>
                        </a:lnSpc>
                        <a:defRPr/>
                      </a:pPr>
                      <a:r>
                        <a:rPr lang="en-US" sz="1700">
                          <a:solidFill>
                            <a:srgbClr val="798F9B"/>
                          </a:solidFill>
                          <a:latin typeface="Nunito"/>
                        </a:rPr>
                        <a:t>Hits</a:t>
                      </a:r>
                      <a:endParaRPr lang="en-US" sz="1100"/>
                    </a:p>
                  </a:txBody>
                  <a:tcPr marL="190500" marR="190500" marT="190500" marB="190500" anchor="ctr">
                    <a:lnL w="38100" cap="flat" cmpd="sng" algn="ctr">
                      <a:solidFill>
                        <a:srgbClr val="798F9B"/>
                      </a:solidFill>
                      <a:prstDash val="solid"/>
                      <a:round/>
                      <a:headEnd type="none" w="med" len="med"/>
                      <a:tailEnd type="none" w="med" len="med"/>
                    </a:lnL>
                    <a:lnR w="38100" cap="flat" cmpd="sng" algn="ctr">
                      <a:solidFill>
                        <a:srgbClr val="798F9B"/>
                      </a:solidFill>
                      <a:prstDash val="solid"/>
                      <a:round/>
                      <a:headEnd type="none" w="med" len="med"/>
                      <a:tailEnd type="none" w="med" len="med"/>
                    </a:lnR>
                    <a:lnT w="38100" cap="flat" cmpd="sng" algn="ctr">
                      <a:solidFill>
                        <a:srgbClr val="798F9B"/>
                      </a:solidFill>
                      <a:prstDash val="solid"/>
                      <a:round/>
                      <a:headEnd type="none" w="med" len="med"/>
                      <a:tailEnd type="none" w="med" len="med"/>
                    </a:lnT>
                    <a:lnB w="38100" cap="flat" cmpd="sng" algn="ctr">
                      <a:solidFill>
                        <a:srgbClr val="798F9B"/>
                      </a:solidFill>
                      <a:prstDash val="solid"/>
                      <a:round/>
                      <a:headEnd type="none" w="med" len="med"/>
                      <a:tailEnd type="none" w="med" len="med"/>
                    </a:lnB>
                  </a:tcPr>
                </a:tc>
                <a:extLst>
                  <a:ext uri="{0D108BD9-81ED-4DB2-BD59-A6C34878D82A}">
                    <a16:rowId xmlns:a16="http://schemas.microsoft.com/office/drawing/2014/main" val="10002"/>
                  </a:ext>
                </a:extLst>
              </a:tr>
              <a:tr h="779145">
                <a:tc>
                  <a:txBody>
                    <a:bodyPr/>
                    <a:lstStyle/>
                    <a:p>
                      <a:pPr algn="ctr">
                        <a:lnSpc>
                          <a:spcPts val="2380"/>
                        </a:lnSpc>
                        <a:defRPr/>
                      </a:pPr>
                      <a:r>
                        <a:rPr lang="en-US" sz="1700">
                          <a:solidFill>
                            <a:srgbClr val="798F9B"/>
                          </a:solidFill>
                          <a:latin typeface="Nunito"/>
                        </a:rPr>
                        <a:t>Walks</a:t>
                      </a:r>
                      <a:endParaRPr lang="en-US" sz="1100"/>
                    </a:p>
                  </a:txBody>
                  <a:tcPr marL="190500" marR="190500" marT="190500" marB="190500" anchor="ctr">
                    <a:lnL w="38100" cap="flat" cmpd="sng" algn="ctr">
                      <a:solidFill>
                        <a:srgbClr val="798F9B"/>
                      </a:solidFill>
                      <a:prstDash val="solid"/>
                      <a:round/>
                      <a:headEnd type="none" w="med" len="med"/>
                      <a:tailEnd type="none" w="med" len="med"/>
                    </a:lnL>
                    <a:lnR w="38100" cap="flat" cmpd="sng" algn="ctr">
                      <a:solidFill>
                        <a:srgbClr val="798F9B"/>
                      </a:solidFill>
                      <a:prstDash val="solid"/>
                      <a:round/>
                      <a:headEnd type="none" w="med" len="med"/>
                      <a:tailEnd type="none" w="med" len="med"/>
                    </a:lnR>
                    <a:lnT w="38100" cap="flat" cmpd="sng" algn="ctr">
                      <a:solidFill>
                        <a:srgbClr val="798F9B"/>
                      </a:solidFill>
                      <a:prstDash val="solid"/>
                      <a:round/>
                      <a:headEnd type="none" w="med" len="med"/>
                      <a:tailEnd type="none" w="med" len="med"/>
                    </a:lnT>
                    <a:lnB w="38100" cap="flat" cmpd="sng" algn="ctr">
                      <a:solidFill>
                        <a:srgbClr val="798F9B"/>
                      </a:solidFill>
                      <a:prstDash val="solid"/>
                      <a:round/>
                      <a:headEnd type="none" w="med" len="med"/>
                      <a:tailEnd type="none" w="med" len="med"/>
                    </a:lnB>
                  </a:tcPr>
                </a:tc>
                <a:extLst>
                  <a:ext uri="{0D108BD9-81ED-4DB2-BD59-A6C34878D82A}">
                    <a16:rowId xmlns:a16="http://schemas.microsoft.com/office/drawing/2014/main" val="10003"/>
                  </a:ext>
                </a:extLst>
              </a:tr>
              <a:tr h="779145">
                <a:tc>
                  <a:txBody>
                    <a:bodyPr/>
                    <a:lstStyle/>
                    <a:p>
                      <a:pPr algn="ctr">
                        <a:lnSpc>
                          <a:spcPts val="2380"/>
                        </a:lnSpc>
                        <a:defRPr/>
                      </a:pPr>
                      <a:r>
                        <a:rPr lang="en-US" sz="1700">
                          <a:solidFill>
                            <a:srgbClr val="798F9B"/>
                          </a:solidFill>
                          <a:latin typeface="Nunito"/>
                        </a:rPr>
                        <a:t>At Bats</a:t>
                      </a:r>
                      <a:endParaRPr lang="en-US" sz="1100"/>
                    </a:p>
                  </a:txBody>
                  <a:tcPr marL="190500" marR="190500" marT="190500" marB="190500" anchor="ctr">
                    <a:lnL w="38100" cap="flat" cmpd="sng" algn="ctr">
                      <a:solidFill>
                        <a:srgbClr val="798F9B"/>
                      </a:solidFill>
                      <a:prstDash val="solid"/>
                      <a:round/>
                      <a:headEnd type="none" w="med" len="med"/>
                      <a:tailEnd type="none" w="med" len="med"/>
                    </a:lnL>
                    <a:lnR w="38100" cap="flat" cmpd="sng" algn="ctr">
                      <a:solidFill>
                        <a:srgbClr val="798F9B"/>
                      </a:solidFill>
                      <a:prstDash val="solid"/>
                      <a:round/>
                      <a:headEnd type="none" w="med" len="med"/>
                      <a:tailEnd type="none" w="med" len="med"/>
                    </a:lnR>
                    <a:lnT w="38100" cap="flat" cmpd="sng" algn="ctr">
                      <a:solidFill>
                        <a:srgbClr val="798F9B"/>
                      </a:solidFill>
                      <a:prstDash val="solid"/>
                      <a:round/>
                      <a:headEnd type="none" w="med" len="med"/>
                      <a:tailEnd type="none" w="med" len="med"/>
                    </a:lnT>
                    <a:lnB w="38100" cap="flat" cmpd="sng" algn="ctr">
                      <a:solidFill>
                        <a:srgbClr val="798F9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2" name="TextBox 22"/>
          <p:cNvSpPr txBox="1"/>
          <p:nvPr/>
        </p:nvSpPr>
        <p:spPr>
          <a:xfrm>
            <a:off x="5995495" y="1204540"/>
            <a:ext cx="6297010" cy="745383"/>
          </a:xfrm>
          <a:prstGeom prst="rect">
            <a:avLst/>
          </a:prstGeom>
        </p:spPr>
        <p:txBody>
          <a:bodyPr lIns="0" tIns="0" rIns="0" bIns="0" rtlCol="0" anchor="t">
            <a:spAutoFit/>
          </a:bodyPr>
          <a:lstStyle/>
          <a:p>
            <a:pPr marL="0" lvl="0" indent="0" algn="l">
              <a:lnSpc>
                <a:spcPts val="6159"/>
              </a:lnSpc>
              <a:spcBef>
                <a:spcPct val="0"/>
              </a:spcBef>
            </a:pPr>
            <a:r>
              <a:rPr lang="en-US" sz="4399">
                <a:solidFill>
                  <a:srgbClr val="EDEAE5"/>
                </a:solidFill>
                <a:latin typeface="Garet ExtraBold"/>
              </a:rPr>
              <a:t>PERIOD 4: 1990 - 2010</a:t>
            </a:r>
          </a:p>
        </p:txBody>
      </p:sp>
      <p:sp>
        <p:nvSpPr>
          <p:cNvPr id="23" name="TextBox 23"/>
          <p:cNvSpPr txBox="1"/>
          <p:nvPr/>
        </p:nvSpPr>
        <p:spPr>
          <a:xfrm>
            <a:off x="13268064" y="3287734"/>
            <a:ext cx="3037094" cy="379622"/>
          </a:xfrm>
          <a:prstGeom prst="rect">
            <a:avLst/>
          </a:prstGeom>
        </p:spPr>
        <p:txBody>
          <a:bodyPr lIns="0" tIns="0" rIns="0" bIns="0" rtlCol="0" anchor="t">
            <a:spAutoFit/>
          </a:bodyPr>
          <a:lstStyle/>
          <a:p>
            <a:pPr algn="ctr">
              <a:lnSpc>
                <a:spcPts val="3219"/>
              </a:lnSpc>
              <a:spcBef>
                <a:spcPct val="0"/>
              </a:spcBef>
            </a:pPr>
            <a:r>
              <a:rPr lang="en-US" sz="2299" spc="137">
                <a:solidFill>
                  <a:srgbClr val="546873"/>
                </a:solidFill>
                <a:latin typeface="Nunito Bold"/>
              </a:rPr>
              <a:t>Balanced Model</a:t>
            </a:r>
          </a:p>
        </p:txBody>
      </p:sp>
      <p:sp>
        <p:nvSpPr>
          <p:cNvPr id="24" name="TextBox 24"/>
          <p:cNvSpPr txBox="1"/>
          <p:nvPr/>
        </p:nvSpPr>
        <p:spPr>
          <a:xfrm>
            <a:off x="1940059" y="3287734"/>
            <a:ext cx="3071730"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798F9B"/>
                </a:solidFill>
                <a:latin typeface="Nunito Bold"/>
              </a:rPr>
              <a:t>Offensive Model</a:t>
            </a:r>
          </a:p>
        </p:txBody>
      </p:sp>
      <p:sp>
        <p:nvSpPr>
          <p:cNvPr id="25" name="TextBox 25"/>
          <p:cNvSpPr txBox="1"/>
          <p:nvPr/>
        </p:nvSpPr>
        <p:spPr>
          <a:xfrm>
            <a:off x="7474175" y="3287471"/>
            <a:ext cx="3314184"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EDEAE5"/>
                </a:solidFill>
                <a:latin typeface="Nunito Bold"/>
              </a:rPr>
              <a:t>Defensive Model</a:t>
            </a:r>
          </a:p>
        </p:txBody>
      </p:sp>
      <p:sp>
        <p:nvSpPr>
          <p:cNvPr id="26" name="TextBox 26"/>
          <p:cNvSpPr txBox="1"/>
          <p:nvPr/>
        </p:nvSpPr>
        <p:spPr>
          <a:xfrm>
            <a:off x="14334564" y="1009650"/>
            <a:ext cx="2924736" cy="271090"/>
          </a:xfrm>
          <a:prstGeom prst="rect">
            <a:avLst/>
          </a:prstGeom>
        </p:spPr>
        <p:txBody>
          <a:bodyPr lIns="0" tIns="0" rIns="0" bIns="0" rtlCol="0" anchor="t">
            <a:spAutoFit/>
          </a:bodyPr>
          <a:lstStyle/>
          <a:p>
            <a:pPr marL="0" lvl="0" indent="0" algn="r">
              <a:lnSpc>
                <a:spcPts val="2380"/>
              </a:lnSpc>
              <a:spcBef>
                <a:spcPct val="0"/>
              </a:spcBef>
            </a:pPr>
            <a:r>
              <a:rPr lang="en-US" sz="1700">
                <a:solidFill>
                  <a:srgbClr val="EDEAE5"/>
                </a:solidFill>
                <a:latin typeface="Nunito"/>
              </a:rPr>
              <a:t>BASEBALL STATISTICS</a:t>
            </a:r>
          </a:p>
        </p:txBody>
      </p:sp>
      <p:sp>
        <p:nvSpPr>
          <p:cNvPr id="27" name="TextBox 27"/>
          <p:cNvSpPr txBox="1"/>
          <p:nvPr/>
        </p:nvSpPr>
        <p:spPr>
          <a:xfrm>
            <a:off x="1028700" y="1009650"/>
            <a:ext cx="2932097" cy="271090"/>
          </a:xfrm>
          <a:prstGeom prst="rect">
            <a:avLst/>
          </a:prstGeom>
        </p:spPr>
        <p:txBody>
          <a:bodyPr lIns="0" tIns="0" rIns="0" bIns="0" rtlCol="0" anchor="t">
            <a:spAutoFit/>
          </a:bodyPr>
          <a:lstStyle/>
          <a:p>
            <a:pPr>
              <a:lnSpc>
                <a:spcPts val="2380"/>
              </a:lnSpc>
              <a:spcBef>
                <a:spcPct val="0"/>
              </a:spcBef>
            </a:pPr>
            <a:r>
              <a:rPr lang="en-US" sz="1700">
                <a:solidFill>
                  <a:srgbClr val="EDEAE5"/>
                </a:solidFill>
                <a:latin typeface="Nunito"/>
              </a:rPr>
              <a:t>Variable Selection</a:t>
            </a:r>
          </a:p>
        </p:txBody>
      </p:sp>
      <p:graphicFrame>
        <p:nvGraphicFramePr>
          <p:cNvPr id="28" name="Table 28"/>
          <p:cNvGraphicFramePr>
            <a:graphicFrameLocks noGrp="1"/>
          </p:cNvGraphicFramePr>
          <p:nvPr>
            <p:extLst>
              <p:ext uri="{D42A27DB-BD31-4B8C-83A1-F6EECF244321}">
                <p14:modId xmlns:p14="http://schemas.microsoft.com/office/powerpoint/2010/main" val="3091825652"/>
              </p:ext>
            </p:extLst>
          </p:nvPr>
        </p:nvGraphicFramePr>
        <p:xfrm>
          <a:off x="7695374" y="4167238"/>
          <a:ext cx="2916578" cy="3895725"/>
        </p:xfrm>
        <a:graphic>
          <a:graphicData uri="http://schemas.openxmlformats.org/drawingml/2006/table">
            <a:tbl>
              <a:tblPr/>
              <a:tblGrid>
                <a:gridCol w="2916578">
                  <a:extLst>
                    <a:ext uri="{9D8B030D-6E8A-4147-A177-3AD203B41FA5}">
                      <a16:colId xmlns:a16="http://schemas.microsoft.com/office/drawing/2014/main" val="20000"/>
                    </a:ext>
                  </a:extLst>
                </a:gridCol>
              </a:tblGrid>
              <a:tr h="779145">
                <a:tc>
                  <a:txBody>
                    <a:bodyPr/>
                    <a:lstStyle/>
                    <a:p>
                      <a:pPr algn="ctr">
                        <a:lnSpc>
                          <a:spcPts val="2380"/>
                        </a:lnSpc>
                        <a:defRPr/>
                      </a:pPr>
                      <a:r>
                        <a:rPr lang="en-US" sz="1700">
                          <a:solidFill>
                            <a:srgbClr val="EDEAE5"/>
                          </a:solidFill>
                          <a:latin typeface="Nunito Bold"/>
                        </a:rPr>
                        <a:t>Defensive Metrics</a:t>
                      </a:r>
                      <a:endParaRPr lang="en-US" sz="1100"/>
                    </a:p>
                  </a:txBody>
                  <a:tcPr marL="190500" marR="190500" marT="190500" marB="190500" anchor="ctr">
                    <a:lnL w="38100" cap="flat" cmpd="sng" algn="ctr">
                      <a:solidFill>
                        <a:srgbClr val="EDEAE5"/>
                      </a:solidFill>
                      <a:prstDash val="solid"/>
                      <a:round/>
                      <a:headEnd type="none" w="med" len="med"/>
                      <a:tailEnd type="none" w="med" len="med"/>
                    </a:lnL>
                    <a:lnR w="38100" cap="flat" cmpd="sng" algn="ctr">
                      <a:solidFill>
                        <a:srgbClr val="EDEAE5"/>
                      </a:solidFill>
                      <a:prstDash val="solid"/>
                      <a:round/>
                      <a:headEnd type="none" w="med" len="med"/>
                      <a:tailEnd type="none" w="med" len="med"/>
                    </a:lnR>
                    <a:lnT w="38100" cap="flat" cmpd="sng" algn="ctr">
                      <a:solidFill>
                        <a:srgbClr val="EDEAE5"/>
                      </a:solidFill>
                      <a:prstDash val="solid"/>
                      <a:round/>
                      <a:headEnd type="none" w="med" len="med"/>
                      <a:tailEnd type="none" w="med" len="med"/>
                    </a:lnT>
                    <a:lnB w="38100" cap="flat" cmpd="sng" algn="ctr">
                      <a:solidFill>
                        <a:srgbClr val="EDEAE5"/>
                      </a:solidFill>
                      <a:prstDash val="solid"/>
                      <a:round/>
                      <a:headEnd type="none" w="med" len="med"/>
                      <a:tailEnd type="none" w="med" len="med"/>
                    </a:lnB>
                    <a:solidFill>
                      <a:srgbClr val="798F9B"/>
                    </a:solidFill>
                  </a:tcPr>
                </a:tc>
                <a:extLst>
                  <a:ext uri="{0D108BD9-81ED-4DB2-BD59-A6C34878D82A}">
                    <a16:rowId xmlns:a16="http://schemas.microsoft.com/office/drawing/2014/main" val="10000"/>
                  </a:ext>
                </a:extLst>
              </a:tr>
              <a:tr h="779145">
                <a:tc>
                  <a:txBody>
                    <a:bodyPr/>
                    <a:lstStyle/>
                    <a:p>
                      <a:pPr algn="ctr">
                        <a:lnSpc>
                          <a:spcPts val="2380"/>
                        </a:lnSpc>
                        <a:defRPr/>
                      </a:pPr>
                      <a:r>
                        <a:rPr lang="en-US" sz="1700">
                          <a:solidFill>
                            <a:srgbClr val="EDEAE5"/>
                          </a:solidFill>
                          <a:latin typeface="Nunito"/>
                        </a:rPr>
                        <a:t>Saves</a:t>
                      </a:r>
                      <a:endParaRPr lang="en-US" sz="1100"/>
                    </a:p>
                  </a:txBody>
                  <a:tcPr marL="190500" marR="190500" marT="190500" marB="190500" anchor="ctr">
                    <a:lnL w="38100" cap="flat" cmpd="sng" algn="ctr">
                      <a:solidFill>
                        <a:srgbClr val="EDEAE5"/>
                      </a:solidFill>
                      <a:prstDash val="solid"/>
                      <a:round/>
                      <a:headEnd type="none" w="med" len="med"/>
                      <a:tailEnd type="none" w="med" len="med"/>
                    </a:lnL>
                    <a:lnR w="38100" cap="flat" cmpd="sng" algn="ctr">
                      <a:solidFill>
                        <a:srgbClr val="EDEAE5"/>
                      </a:solidFill>
                      <a:prstDash val="solid"/>
                      <a:round/>
                      <a:headEnd type="none" w="med" len="med"/>
                      <a:tailEnd type="none" w="med" len="med"/>
                    </a:lnR>
                    <a:lnT w="38100" cap="flat" cmpd="sng" algn="ctr">
                      <a:solidFill>
                        <a:srgbClr val="EDEAE5"/>
                      </a:solidFill>
                      <a:prstDash val="solid"/>
                      <a:round/>
                      <a:headEnd type="none" w="med" len="med"/>
                      <a:tailEnd type="none" w="med" len="med"/>
                    </a:lnT>
                    <a:lnB w="38100" cap="flat" cmpd="sng" algn="ctr">
                      <a:solidFill>
                        <a:srgbClr val="EDEAE5"/>
                      </a:solidFill>
                      <a:prstDash val="solid"/>
                      <a:round/>
                      <a:headEnd type="none" w="med" len="med"/>
                      <a:tailEnd type="none" w="med" len="med"/>
                    </a:lnB>
                  </a:tcPr>
                </a:tc>
                <a:extLst>
                  <a:ext uri="{0D108BD9-81ED-4DB2-BD59-A6C34878D82A}">
                    <a16:rowId xmlns:a16="http://schemas.microsoft.com/office/drawing/2014/main" val="10001"/>
                  </a:ext>
                </a:extLst>
              </a:tr>
              <a:tr h="779145">
                <a:tc>
                  <a:txBody>
                    <a:bodyPr/>
                    <a:lstStyle/>
                    <a:p>
                      <a:pPr algn="ctr">
                        <a:lnSpc>
                          <a:spcPts val="2380"/>
                        </a:lnSpc>
                        <a:defRPr/>
                      </a:pPr>
                      <a:r>
                        <a:rPr lang="en-US" sz="1700">
                          <a:solidFill>
                            <a:srgbClr val="EDEAE5"/>
                          </a:solidFill>
                          <a:latin typeface="Nunito"/>
                        </a:rPr>
                        <a:t>Shutouts</a:t>
                      </a:r>
                      <a:endParaRPr lang="en-US" sz="1100"/>
                    </a:p>
                  </a:txBody>
                  <a:tcPr marL="190500" marR="190500" marT="190500" marB="190500" anchor="ctr">
                    <a:lnL w="38100" cap="flat" cmpd="sng" algn="ctr">
                      <a:solidFill>
                        <a:srgbClr val="EDEAE5"/>
                      </a:solidFill>
                      <a:prstDash val="solid"/>
                      <a:round/>
                      <a:headEnd type="none" w="med" len="med"/>
                      <a:tailEnd type="none" w="med" len="med"/>
                    </a:lnL>
                    <a:lnR w="38100" cap="flat" cmpd="sng" algn="ctr">
                      <a:solidFill>
                        <a:srgbClr val="EDEAE5"/>
                      </a:solidFill>
                      <a:prstDash val="solid"/>
                      <a:round/>
                      <a:headEnd type="none" w="med" len="med"/>
                      <a:tailEnd type="none" w="med" len="med"/>
                    </a:lnR>
                    <a:lnT w="38100" cap="flat" cmpd="sng" algn="ctr">
                      <a:solidFill>
                        <a:srgbClr val="EDEAE5"/>
                      </a:solidFill>
                      <a:prstDash val="solid"/>
                      <a:round/>
                      <a:headEnd type="none" w="med" len="med"/>
                      <a:tailEnd type="none" w="med" len="med"/>
                    </a:lnT>
                    <a:lnB w="38100" cap="flat" cmpd="sng" algn="ctr">
                      <a:solidFill>
                        <a:srgbClr val="EDEAE5"/>
                      </a:solidFill>
                      <a:prstDash val="solid"/>
                      <a:round/>
                      <a:headEnd type="none" w="med" len="med"/>
                      <a:tailEnd type="none" w="med" len="med"/>
                    </a:lnB>
                  </a:tcPr>
                </a:tc>
                <a:extLst>
                  <a:ext uri="{0D108BD9-81ED-4DB2-BD59-A6C34878D82A}">
                    <a16:rowId xmlns:a16="http://schemas.microsoft.com/office/drawing/2014/main" val="10002"/>
                  </a:ext>
                </a:extLst>
              </a:tr>
              <a:tr h="779145">
                <a:tc>
                  <a:txBody>
                    <a:bodyPr/>
                    <a:lstStyle/>
                    <a:p>
                      <a:pPr algn="ctr">
                        <a:lnSpc>
                          <a:spcPts val="2380"/>
                        </a:lnSpc>
                        <a:defRPr/>
                      </a:pPr>
                      <a:r>
                        <a:rPr lang="en-US" sz="1700">
                          <a:solidFill>
                            <a:srgbClr val="EDEAE5"/>
                          </a:solidFill>
                          <a:latin typeface="Nunito"/>
                        </a:rPr>
                        <a:t>Strikeouts Allowed</a:t>
                      </a:r>
                      <a:endParaRPr lang="en-US" sz="1100"/>
                    </a:p>
                  </a:txBody>
                  <a:tcPr marL="190500" marR="190500" marT="190500" marB="190500" anchor="ctr">
                    <a:lnL w="38100" cap="flat" cmpd="sng" algn="ctr">
                      <a:solidFill>
                        <a:srgbClr val="EDEAE5"/>
                      </a:solidFill>
                      <a:prstDash val="solid"/>
                      <a:round/>
                      <a:headEnd type="none" w="med" len="med"/>
                      <a:tailEnd type="none" w="med" len="med"/>
                    </a:lnL>
                    <a:lnR w="38100" cap="flat" cmpd="sng" algn="ctr">
                      <a:solidFill>
                        <a:srgbClr val="EDEAE5"/>
                      </a:solidFill>
                      <a:prstDash val="solid"/>
                      <a:round/>
                      <a:headEnd type="none" w="med" len="med"/>
                      <a:tailEnd type="none" w="med" len="med"/>
                    </a:lnR>
                    <a:lnT w="38100" cap="flat" cmpd="sng" algn="ctr">
                      <a:solidFill>
                        <a:srgbClr val="EDEAE5"/>
                      </a:solidFill>
                      <a:prstDash val="solid"/>
                      <a:round/>
                      <a:headEnd type="none" w="med" len="med"/>
                      <a:tailEnd type="none" w="med" len="med"/>
                    </a:lnT>
                    <a:lnB w="38100" cap="flat" cmpd="sng" algn="ctr">
                      <a:solidFill>
                        <a:srgbClr val="EDEAE5"/>
                      </a:solidFill>
                      <a:prstDash val="solid"/>
                      <a:round/>
                      <a:headEnd type="none" w="med" len="med"/>
                      <a:tailEnd type="none" w="med" len="med"/>
                    </a:lnB>
                  </a:tcPr>
                </a:tc>
                <a:extLst>
                  <a:ext uri="{0D108BD9-81ED-4DB2-BD59-A6C34878D82A}">
                    <a16:rowId xmlns:a16="http://schemas.microsoft.com/office/drawing/2014/main" val="10003"/>
                  </a:ext>
                </a:extLst>
              </a:tr>
              <a:tr h="779145">
                <a:tc>
                  <a:txBody>
                    <a:bodyPr/>
                    <a:lstStyle/>
                    <a:p>
                      <a:pPr algn="ctr">
                        <a:lnSpc>
                          <a:spcPts val="2380"/>
                        </a:lnSpc>
                        <a:defRPr/>
                      </a:pPr>
                      <a:r>
                        <a:rPr lang="en-US" sz="1700">
                          <a:solidFill>
                            <a:srgbClr val="EDEAE5"/>
                          </a:solidFill>
                          <a:latin typeface="Nunito"/>
                        </a:rPr>
                        <a:t>Infield Put Outs</a:t>
                      </a:r>
                      <a:endParaRPr lang="en-US" sz="1100"/>
                    </a:p>
                  </a:txBody>
                  <a:tcPr marL="190500" marR="190500" marT="190500" marB="190500" anchor="ctr">
                    <a:lnL w="38100" cap="flat" cmpd="sng" algn="ctr">
                      <a:solidFill>
                        <a:srgbClr val="EDEAE5"/>
                      </a:solidFill>
                      <a:prstDash val="solid"/>
                      <a:round/>
                      <a:headEnd type="none" w="med" len="med"/>
                      <a:tailEnd type="none" w="med" len="med"/>
                    </a:lnL>
                    <a:lnR w="38100" cap="flat" cmpd="sng" algn="ctr">
                      <a:solidFill>
                        <a:srgbClr val="EDEAE5"/>
                      </a:solidFill>
                      <a:prstDash val="solid"/>
                      <a:round/>
                      <a:headEnd type="none" w="med" len="med"/>
                      <a:tailEnd type="none" w="med" len="med"/>
                    </a:lnR>
                    <a:lnT w="38100" cap="flat" cmpd="sng" algn="ctr">
                      <a:solidFill>
                        <a:srgbClr val="EDEAE5"/>
                      </a:solidFill>
                      <a:prstDash val="solid"/>
                      <a:round/>
                      <a:headEnd type="none" w="med" len="med"/>
                      <a:tailEnd type="none" w="med" len="med"/>
                    </a:lnT>
                    <a:lnB w="38100" cap="flat" cmpd="sng" algn="ctr">
                      <a:solidFill>
                        <a:srgbClr val="EDEAE5"/>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29" name="Table 29"/>
          <p:cNvGraphicFramePr>
            <a:graphicFrameLocks noGrp="1"/>
          </p:cNvGraphicFramePr>
          <p:nvPr>
            <p:extLst>
              <p:ext uri="{D42A27DB-BD31-4B8C-83A1-F6EECF244321}">
                <p14:modId xmlns:p14="http://schemas.microsoft.com/office/powerpoint/2010/main" val="1235648653"/>
              </p:ext>
            </p:extLst>
          </p:nvPr>
        </p:nvGraphicFramePr>
        <p:xfrm>
          <a:off x="13342456" y="4181706"/>
          <a:ext cx="2916578" cy="3895725"/>
        </p:xfrm>
        <a:graphic>
          <a:graphicData uri="http://schemas.openxmlformats.org/drawingml/2006/table">
            <a:tbl>
              <a:tblPr/>
              <a:tblGrid>
                <a:gridCol w="2916578">
                  <a:extLst>
                    <a:ext uri="{9D8B030D-6E8A-4147-A177-3AD203B41FA5}">
                      <a16:colId xmlns:a16="http://schemas.microsoft.com/office/drawing/2014/main" val="20000"/>
                    </a:ext>
                  </a:extLst>
                </a:gridCol>
              </a:tblGrid>
              <a:tr h="779145">
                <a:tc>
                  <a:txBody>
                    <a:bodyPr/>
                    <a:lstStyle/>
                    <a:p>
                      <a:pPr algn="ctr">
                        <a:lnSpc>
                          <a:spcPts val="2380"/>
                        </a:lnSpc>
                        <a:defRPr/>
                      </a:pPr>
                      <a:r>
                        <a:rPr lang="en-US" sz="1700">
                          <a:solidFill>
                            <a:srgbClr val="546873"/>
                          </a:solidFill>
                          <a:latin typeface="Nunito Bold"/>
                        </a:rPr>
                        <a:t>Balanced Strategy</a:t>
                      </a:r>
                      <a:endParaRPr lang="en-US" sz="1100"/>
                    </a:p>
                  </a:txBody>
                  <a:tcPr marL="190500" marR="190500" marT="190500" marB="190500" anchor="ctr">
                    <a:lnL w="38100" cap="flat" cmpd="sng" algn="ctr">
                      <a:solidFill>
                        <a:srgbClr val="546873"/>
                      </a:solidFill>
                      <a:prstDash val="solid"/>
                      <a:round/>
                      <a:headEnd type="none" w="med" len="med"/>
                      <a:tailEnd type="none" w="med" len="med"/>
                    </a:lnL>
                    <a:lnR w="38100" cap="flat" cmpd="sng" algn="ctr">
                      <a:solidFill>
                        <a:srgbClr val="546873"/>
                      </a:solidFill>
                      <a:prstDash val="solid"/>
                      <a:round/>
                      <a:headEnd type="none" w="med" len="med"/>
                      <a:tailEnd type="none" w="med" len="med"/>
                    </a:lnR>
                    <a:lnT w="38100" cap="flat" cmpd="sng" algn="ctr">
                      <a:solidFill>
                        <a:srgbClr val="546873"/>
                      </a:solidFill>
                      <a:prstDash val="solid"/>
                      <a:round/>
                      <a:headEnd type="none" w="med" len="med"/>
                      <a:tailEnd type="none" w="med" len="med"/>
                    </a:lnT>
                    <a:lnB w="38100" cap="flat" cmpd="sng" algn="ctr">
                      <a:solidFill>
                        <a:srgbClr val="546873"/>
                      </a:solidFill>
                      <a:prstDash val="solid"/>
                      <a:round/>
                      <a:headEnd type="none" w="med" len="med"/>
                      <a:tailEnd type="none" w="med" len="med"/>
                    </a:lnB>
                    <a:solidFill>
                      <a:srgbClr val="BCCBCE"/>
                    </a:solidFill>
                  </a:tcPr>
                </a:tc>
                <a:extLst>
                  <a:ext uri="{0D108BD9-81ED-4DB2-BD59-A6C34878D82A}">
                    <a16:rowId xmlns:a16="http://schemas.microsoft.com/office/drawing/2014/main" val="10000"/>
                  </a:ext>
                </a:extLst>
              </a:tr>
              <a:tr h="779145">
                <a:tc>
                  <a:txBody>
                    <a:bodyPr/>
                    <a:lstStyle/>
                    <a:p>
                      <a:pPr algn="ctr">
                        <a:lnSpc>
                          <a:spcPts val="2380"/>
                        </a:lnSpc>
                        <a:defRPr/>
                      </a:pPr>
                      <a:r>
                        <a:rPr lang="en-US" sz="1700">
                          <a:solidFill>
                            <a:srgbClr val="546873"/>
                          </a:solidFill>
                          <a:latin typeface="Nunito"/>
                        </a:rPr>
                        <a:t>Runs Scored</a:t>
                      </a:r>
                      <a:endParaRPr lang="en-US" sz="1100"/>
                    </a:p>
                  </a:txBody>
                  <a:tcPr marL="190500" marR="190500" marT="190500" marB="190500" anchor="ctr">
                    <a:lnL w="38100" cap="flat" cmpd="sng" algn="ctr">
                      <a:solidFill>
                        <a:srgbClr val="546873"/>
                      </a:solidFill>
                      <a:prstDash val="solid"/>
                      <a:round/>
                      <a:headEnd type="none" w="med" len="med"/>
                      <a:tailEnd type="none" w="med" len="med"/>
                    </a:lnL>
                    <a:lnR w="38100" cap="flat" cmpd="sng" algn="ctr">
                      <a:solidFill>
                        <a:srgbClr val="546873"/>
                      </a:solidFill>
                      <a:prstDash val="solid"/>
                      <a:round/>
                      <a:headEnd type="none" w="med" len="med"/>
                      <a:tailEnd type="none" w="med" len="med"/>
                    </a:lnR>
                    <a:lnT w="38100" cap="flat" cmpd="sng" algn="ctr">
                      <a:solidFill>
                        <a:srgbClr val="546873"/>
                      </a:solidFill>
                      <a:prstDash val="solid"/>
                      <a:round/>
                      <a:headEnd type="none" w="med" len="med"/>
                      <a:tailEnd type="none" w="med" len="med"/>
                    </a:lnT>
                    <a:lnB w="38100" cap="flat" cmpd="sng" algn="ctr">
                      <a:solidFill>
                        <a:srgbClr val="546873"/>
                      </a:solidFill>
                      <a:prstDash val="solid"/>
                      <a:round/>
                      <a:headEnd type="none" w="med" len="med"/>
                      <a:tailEnd type="none" w="med" len="med"/>
                    </a:lnB>
                  </a:tcPr>
                </a:tc>
                <a:extLst>
                  <a:ext uri="{0D108BD9-81ED-4DB2-BD59-A6C34878D82A}">
                    <a16:rowId xmlns:a16="http://schemas.microsoft.com/office/drawing/2014/main" val="10001"/>
                  </a:ext>
                </a:extLst>
              </a:tr>
              <a:tr h="779145">
                <a:tc>
                  <a:txBody>
                    <a:bodyPr/>
                    <a:lstStyle/>
                    <a:p>
                      <a:pPr algn="ctr">
                        <a:lnSpc>
                          <a:spcPts val="2380"/>
                        </a:lnSpc>
                        <a:defRPr/>
                      </a:pPr>
                      <a:r>
                        <a:rPr lang="en-US" sz="1700">
                          <a:solidFill>
                            <a:srgbClr val="546873"/>
                          </a:solidFill>
                          <a:latin typeface="Nunito"/>
                        </a:rPr>
                        <a:t>Hits</a:t>
                      </a:r>
                      <a:endParaRPr lang="en-US" sz="1100"/>
                    </a:p>
                  </a:txBody>
                  <a:tcPr marL="190500" marR="190500" marT="190500" marB="190500" anchor="ctr">
                    <a:lnL w="38100" cap="flat" cmpd="sng" algn="ctr">
                      <a:solidFill>
                        <a:srgbClr val="546873"/>
                      </a:solidFill>
                      <a:prstDash val="solid"/>
                      <a:round/>
                      <a:headEnd type="none" w="med" len="med"/>
                      <a:tailEnd type="none" w="med" len="med"/>
                    </a:lnL>
                    <a:lnR w="38100" cap="flat" cmpd="sng" algn="ctr">
                      <a:solidFill>
                        <a:srgbClr val="546873"/>
                      </a:solidFill>
                      <a:prstDash val="solid"/>
                      <a:round/>
                      <a:headEnd type="none" w="med" len="med"/>
                      <a:tailEnd type="none" w="med" len="med"/>
                    </a:lnR>
                    <a:lnT w="38100" cap="flat" cmpd="sng" algn="ctr">
                      <a:solidFill>
                        <a:srgbClr val="546873"/>
                      </a:solidFill>
                      <a:prstDash val="solid"/>
                      <a:round/>
                      <a:headEnd type="none" w="med" len="med"/>
                      <a:tailEnd type="none" w="med" len="med"/>
                    </a:lnT>
                    <a:lnB w="38100" cap="flat" cmpd="sng" algn="ctr">
                      <a:solidFill>
                        <a:srgbClr val="546873"/>
                      </a:solidFill>
                      <a:prstDash val="solid"/>
                      <a:round/>
                      <a:headEnd type="none" w="med" len="med"/>
                      <a:tailEnd type="none" w="med" len="med"/>
                    </a:lnB>
                  </a:tcPr>
                </a:tc>
                <a:extLst>
                  <a:ext uri="{0D108BD9-81ED-4DB2-BD59-A6C34878D82A}">
                    <a16:rowId xmlns:a16="http://schemas.microsoft.com/office/drawing/2014/main" val="10002"/>
                  </a:ext>
                </a:extLst>
              </a:tr>
              <a:tr h="779145">
                <a:tc>
                  <a:txBody>
                    <a:bodyPr/>
                    <a:lstStyle/>
                    <a:p>
                      <a:pPr algn="ctr">
                        <a:lnSpc>
                          <a:spcPts val="2380"/>
                        </a:lnSpc>
                        <a:defRPr/>
                      </a:pPr>
                      <a:r>
                        <a:rPr lang="en-US" sz="1700">
                          <a:solidFill>
                            <a:srgbClr val="546873"/>
                          </a:solidFill>
                          <a:latin typeface="Nunito"/>
                        </a:rPr>
                        <a:t>Saves</a:t>
                      </a:r>
                      <a:endParaRPr lang="en-US" sz="1100"/>
                    </a:p>
                  </a:txBody>
                  <a:tcPr marL="190500" marR="190500" marT="190500" marB="190500" anchor="ctr">
                    <a:lnL w="38100" cap="flat" cmpd="sng" algn="ctr">
                      <a:solidFill>
                        <a:srgbClr val="546873"/>
                      </a:solidFill>
                      <a:prstDash val="solid"/>
                      <a:round/>
                      <a:headEnd type="none" w="med" len="med"/>
                      <a:tailEnd type="none" w="med" len="med"/>
                    </a:lnL>
                    <a:lnR w="38100" cap="flat" cmpd="sng" algn="ctr">
                      <a:solidFill>
                        <a:srgbClr val="546873"/>
                      </a:solidFill>
                      <a:prstDash val="solid"/>
                      <a:round/>
                      <a:headEnd type="none" w="med" len="med"/>
                      <a:tailEnd type="none" w="med" len="med"/>
                    </a:lnR>
                    <a:lnT w="38100" cap="flat" cmpd="sng" algn="ctr">
                      <a:solidFill>
                        <a:srgbClr val="546873"/>
                      </a:solidFill>
                      <a:prstDash val="solid"/>
                      <a:round/>
                      <a:headEnd type="none" w="med" len="med"/>
                      <a:tailEnd type="none" w="med" len="med"/>
                    </a:lnT>
                    <a:lnB w="38100" cap="flat" cmpd="sng" algn="ctr">
                      <a:solidFill>
                        <a:srgbClr val="546873"/>
                      </a:solidFill>
                      <a:prstDash val="solid"/>
                      <a:round/>
                      <a:headEnd type="none" w="med" len="med"/>
                      <a:tailEnd type="none" w="med" len="med"/>
                    </a:lnB>
                  </a:tcPr>
                </a:tc>
                <a:extLst>
                  <a:ext uri="{0D108BD9-81ED-4DB2-BD59-A6C34878D82A}">
                    <a16:rowId xmlns:a16="http://schemas.microsoft.com/office/drawing/2014/main" val="10003"/>
                  </a:ext>
                </a:extLst>
              </a:tr>
              <a:tr h="779145">
                <a:tc>
                  <a:txBody>
                    <a:bodyPr/>
                    <a:lstStyle/>
                    <a:p>
                      <a:pPr algn="ctr">
                        <a:lnSpc>
                          <a:spcPts val="2380"/>
                        </a:lnSpc>
                        <a:defRPr/>
                      </a:pPr>
                      <a:r>
                        <a:rPr lang="en-US" sz="1700">
                          <a:solidFill>
                            <a:srgbClr val="546873"/>
                          </a:solidFill>
                          <a:latin typeface="Nunito"/>
                        </a:rPr>
                        <a:t>Shutouts</a:t>
                      </a:r>
                      <a:endParaRPr lang="en-US" sz="1100"/>
                    </a:p>
                  </a:txBody>
                  <a:tcPr marL="190500" marR="190500" marT="190500" marB="190500" anchor="ctr">
                    <a:lnL w="38100" cap="flat" cmpd="sng" algn="ctr">
                      <a:solidFill>
                        <a:srgbClr val="546873"/>
                      </a:solidFill>
                      <a:prstDash val="solid"/>
                      <a:round/>
                      <a:headEnd type="none" w="med" len="med"/>
                      <a:tailEnd type="none" w="med" len="med"/>
                    </a:lnL>
                    <a:lnR w="38100" cap="flat" cmpd="sng" algn="ctr">
                      <a:solidFill>
                        <a:srgbClr val="546873"/>
                      </a:solidFill>
                      <a:prstDash val="solid"/>
                      <a:round/>
                      <a:headEnd type="none" w="med" len="med"/>
                      <a:tailEnd type="none" w="med" len="med"/>
                    </a:lnR>
                    <a:lnT w="38100" cap="flat" cmpd="sng" algn="ctr">
                      <a:solidFill>
                        <a:srgbClr val="546873"/>
                      </a:solidFill>
                      <a:prstDash val="solid"/>
                      <a:round/>
                      <a:headEnd type="none" w="med" len="med"/>
                      <a:tailEnd type="none" w="med" len="med"/>
                    </a:lnT>
                    <a:lnB w="38100" cap="flat" cmpd="sng" algn="ctr">
                      <a:solidFill>
                        <a:srgbClr val="546873"/>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98F9B"/>
        </a:solidFill>
        <a:effectLst/>
      </p:bgPr>
    </p:bg>
    <p:spTree>
      <p:nvGrpSpPr>
        <p:cNvPr id="1" name=""/>
        <p:cNvGrpSpPr/>
        <p:nvPr/>
      </p:nvGrpSpPr>
      <p:grpSpPr>
        <a:xfrm>
          <a:off x="0" y="0"/>
          <a:ext cx="0" cy="0"/>
          <a:chOff x="0" y="0"/>
          <a:chExt cx="0" cy="0"/>
        </a:xfrm>
      </p:grpSpPr>
      <p:grpSp>
        <p:nvGrpSpPr>
          <p:cNvPr id="2" name="Group 2"/>
          <p:cNvGrpSpPr/>
          <p:nvPr/>
        </p:nvGrpSpPr>
        <p:grpSpPr>
          <a:xfrm>
            <a:off x="650661" y="2197573"/>
            <a:ext cx="5650526" cy="7179479"/>
            <a:chOff x="0" y="0"/>
            <a:chExt cx="1391610" cy="1768160"/>
          </a:xfrm>
        </p:grpSpPr>
        <p:sp>
          <p:nvSpPr>
            <p:cNvPr id="3" name="Freeform 3"/>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EDEAE5"/>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2793"/>
                </a:lnSpc>
              </a:pPr>
              <a:endParaRPr/>
            </a:p>
          </p:txBody>
        </p:sp>
      </p:grpSp>
      <p:grpSp>
        <p:nvGrpSpPr>
          <p:cNvPr id="5" name="Group 5"/>
          <p:cNvGrpSpPr/>
          <p:nvPr/>
        </p:nvGrpSpPr>
        <p:grpSpPr>
          <a:xfrm>
            <a:off x="6301186" y="2197573"/>
            <a:ext cx="5660162" cy="7179479"/>
            <a:chOff x="0" y="0"/>
            <a:chExt cx="1393983" cy="1768160"/>
          </a:xfrm>
        </p:grpSpPr>
        <p:sp>
          <p:nvSpPr>
            <p:cNvPr id="6" name="Freeform 6"/>
            <p:cNvSpPr/>
            <p:nvPr/>
          </p:nvSpPr>
          <p:spPr>
            <a:xfrm>
              <a:off x="0" y="0"/>
              <a:ext cx="1393983" cy="1768160"/>
            </a:xfrm>
            <a:custGeom>
              <a:avLst/>
              <a:gdLst/>
              <a:ahLst/>
              <a:cxnLst/>
              <a:rect l="l" t="t" r="r" b="b"/>
              <a:pathLst>
                <a:path w="1393983" h="1768160">
                  <a:moveTo>
                    <a:pt x="0" y="0"/>
                  </a:moveTo>
                  <a:lnTo>
                    <a:pt x="1393983" y="0"/>
                  </a:lnTo>
                  <a:lnTo>
                    <a:pt x="1393983" y="1768160"/>
                  </a:lnTo>
                  <a:lnTo>
                    <a:pt x="0" y="1768160"/>
                  </a:lnTo>
                  <a:close/>
                </a:path>
              </a:pathLst>
            </a:custGeom>
            <a:solidFill>
              <a:srgbClr val="546873"/>
            </a:solidFill>
          </p:spPr>
        </p:sp>
        <p:sp>
          <p:nvSpPr>
            <p:cNvPr id="7" name="TextBox 7"/>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8" name="Group 8"/>
          <p:cNvGrpSpPr/>
          <p:nvPr/>
        </p:nvGrpSpPr>
        <p:grpSpPr>
          <a:xfrm>
            <a:off x="11961348" y="2197573"/>
            <a:ext cx="5650526" cy="7179479"/>
            <a:chOff x="0" y="0"/>
            <a:chExt cx="1391610" cy="1768160"/>
          </a:xfrm>
        </p:grpSpPr>
        <p:sp>
          <p:nvSpPr>
            <p:cNvPr id="9" name="Freeform 9"/>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CCDADD"/>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11" name="Group 11"/>
          <p:cNvGrpSpPr/>
          <p:nvPr/>
        </p:nvGrpSpPr>
        <p:grpSpPr>
          <a:xfrm>
            <a:off x="8900123" y="2582095"/>
            <a:ext cx="487754" cy="495826"/>
            <a:chOff x="0" y="0"/>
            <a:chExt cx="540154" cy="549093"/>
          </a:xfrm>
        </p:grpSpPr>
        <p:sp>
          <p:nvSpPr>
            <p:cNvPr id="12" name="Freeform 12"/>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EDEAE5"/>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3232047" y="2582095"/>
            <a:ext cx="487754" cy="495826"/>
            <a:chOff x="0" y="0"/>
            <a:chExt cx="540154" cy="549093"/>
          </a:xfrm>
        </p:grpSpPr>
        <p:sp>
          <p:nvSpPr>
            <p:cNvPr id="15" name="Freeform 15"/>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91A8B4"/>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4561673" y="2582095"/>
            <a:ext cx="487754" cy="495826"/>
            <a:chOff x="0" y="0"/>
            <a:chExt cx="540154" cy="549093"/>
          </a:xfrm>
        </p:grpSpPr>
        <p:sp>
          <p:nvSpPr>
            <p:cNvPr id="18" name="Freeform 18"/>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798F9B"/>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sp>
        <p:nvSpPr>
          <p:cNvPr id="20" name="AutoShape 20"/>
          <p:cNvSpPr/>
          <p:nvPr/>
        </p:nvSpPr>
        <p:spPr>
          <a:xfrm rot="-10800000">
            <a:off x="0" y="465150"/>
            <a:ext cx="18288000" cy="0"/>
          </a:xfrm>
          <a:prstGeom prst="line">
            <a:avLst/>
          </a:prstGeom>
          <a:ln w="47625" cap="flat">
            <a:solidFill>
              <a:srgbClr val="91A8B4"/>
            </a:solidFill>
            <a:prstDash val="solid"/>
            <a:headEnd type="none" w="sm" len="sm"/>
            <a:tailEnd type="none" w="sm" len="sm"/>
          </a:ln>
        </p:spPr>
      </p:sp>
      <p:sp>
        <p:nvSpPr>
          <p:cNvPr id="21" name="Freeform 21"/>
          <p:cNvSpPr/>
          <p:nvPr/>
        </p:nvSpPr>
        <p:spPr>
          <a:xfrm>
            <a:off x="833385" y="4198431"/>
            <a:ext cx="5296352" cy="3964941"/>
          </a:xfrm>
          <a:custGeom>
            <a:avLst/>
            <a:gdLst/>
            <a:ahLst/>
            <a:cxnLst/>
            <a:rect l="l" t="t" r="r" b="b"/>
            <a:pathLst>
              <a:path w="5296352" h="3964941">
                <a:moveTo>
                  <a:pt x="0" y="0"/>
                </a:moveTo>
                <a:lnTo>
                  <a:pt x="5296351" y="0"/>
                </a:lnTo>
                <a:lnTo>
                  <a:pt x="5296351" y="3964941"/>
                </a:lnTo>
                <a:lnTo>
                  <a:pt x="0" y="3964941"/>
                </a:lnTo>
                <a:lnTo>
                  <a:pt x="0" y="0"/>
                </a:lnTo>
                <a:close/>
              </a:path>
            </a:pathLst>
          </a:custGeom>
          <a:blipFill>
            <a:blip r:embed="rId2"/>
            <a:stretch>
              <a:fillRect/>
            </a:stretch>
          </a:blipFill>
        </p:spPr>
      </p:sp>
      <p:sp>
        <p:nvSpPr>
          <p:cNvPr id="22" name="Freeform 22"/>
          <p:cNvSpPr/>
          <p:nvPr/>
        </p:nvSpPr>
        <p:spPr>
          <a:xfrm>
            <a:off x="6497156" y="4198431"/>
            <a:ext cx="5293689" cy="3964941"/>
          </a:xfrm>
          <a:custGeom>
            <a:avLst/>
            <a:gdLst/>
            <a:ahLst/>
            <a:cxnLst/>
            <a:rect l="l" t="t" r="r" b="b"/>
            <a:pathLst>
              <a:path w="5293689" h="3964941">
                <a:moveTo>
                  <a:pt x="0" y="0"/>
                </a:moveTo>
                <a:lnTo>
                  <a:pt x="5293688" y="0"/>
                </a:lnTo>
                <a:lnTo>
                  <a:pt x="5293688" y="3964941"/>
                </a:lnTo>
                <a:lnTo>
                  <a:pt x="0" y="3964941"/>
                </a:lnTo>
                <a:lnTo>
                  <a:pt x="0" y="0"/>
                </a:lnTo>
                <a:close/>
              </a:path>
            </a:pathLst>
          </a:custGeom>
          <a:blipFill>
            <a:blip r:embed="rId3"/>
            <a:stretch>
              <a:fillRect/>
            </a:stretch>
          </a:blipFill>
        </p:spPr>
      </p:sp>
      <p:sp>
        <p:nvSpPr>
          <p:cNvPr id="23" name="Freeform 23"/>
          <p:cNvSpPr/>
          <p:nvPr/>
        </p:nvSpPr>
        <p:spPr>
          <a:xfrm>
            <a:off x="12158706" y="4198431"/>
            <a:ext cx="5293689" cy="3964941"/>
          </a:xfrm>
          <a:custGeom>
            <a:avLst/>
            <a:gdLst/>
            <a:ahLst/>
            <a:cxnLst/>
            <a:rect l="l" t="t" r="r" b="b"/>
            <a:pathLst>
              <a:path w="5293689" h="3964941">
                <a:moveTo>
                  <a:pt x="0" y="0"/>
                </a:moveTo>
                <a:lnTo>
                  <a:pt x="5293689" y="0"/>
                </a:lnTo>
                <a:lnTo>
                  <a:pt x="5293689" y="3964941"/>
                </a:lnTo>
                <a:lnTo>
                  <a:pt x="0" y="3964941"/>
                </a:lnTo>
                <a:lnTo>
                  <a:pt x="0" y="0"/>
                </a:lnTo>
                <a:close/>
              </a:path>
            </a:pathLst>
          </a:custGeom>
          <a:blipFill>
            <a:blip r:embed="rId4"/>
            <a:stretch>
              <a:fillRect/>
            </a:stretch>
          </a:blipFill>
        </p:spPr>
      </p:sp>
      <p:sp>
        <p:nvSpPr>
          <p:cNvPr id="24" name="TextBox 24"/>
          <p:cNvSpPr txBox="1"/>
          <p:nvPr/>
        </p:nvSpPr>
        <p:spPr>
          <a:xfrm>
            <a:off x="13268064" y="3287734"/>
            <a:ext cx="3037094" cy="379622"/>
          </a:xfrm>
          <a:prstGeom prst="rect">
            <a:avLst/>
          </a:prstGeom>
        </p:spPr>
        <p:txBody>
          <a:bodyPr lIns="0" tIns="0" rIns="0" bIns="0" rtlCol="0" anchor="t">
            <a:spAutoFit/>
          </a:bodyPr>
          <a:lstStyle/>
          <a:p>
            <a:pPr algn="ctr">
              <a:lnSpc>
                <a:spcPts val="3219"/>
              </a:lnSpc>
              <a:spcBef>
                <a:spcPct val="0"/>
              </a:spcBef>
            </a:pPr>
            <a:r>
              <a:rPr lang="en-US" sz="2299" spc="137">
                <a:solidFill>
                  <a:srgbClr val="546873"/>
                </a:solidFill>
                <a:latin typeface="Nunito Bold"/>
              </a:rPr>
              <a:t>Balanced Model</a:t>
            </a:r>
          </a:p>
        </p:txBody>
      </p:sp>
      <p:sp>
        <p:nvSpPr>
          <p:cNvPr id="25" name="TextBox 25"/>
          <p:cNvSpPr txBox="1"/>
          <p:nvPr/>
        </p:nvSpPr>
        <p:spPr>
          <a:xfrm>
            <a:off x="1940059" y="3287734"/>
            <a:ext cx="3071730"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798F9B"/>
                </a:solidFill>
                <a:latin typeface="Nunito Bold"/>
              </a:rPr>
              <a:t>Offensive Model</a:t>
            </a:r>
          </a:p>
        </p:txBody>
      </p:sp>
      <p:sp>
        <p:nvSpPr>
          <p:cNvPr id="26" name="TextBox 26"/>
          <p:cNvSpPr txBox="1"/>
          <p:nvPr/>
        </p:nvSpPr>
        <p:spPr>
          <a:xfrm>
            <a:off x="7474175" y="3287471"/>
            <a:ext cx="3314184"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EDEAE5"/>
                </a:solidFill>
                <a:latin typeface="Nunito Bold"/>
              </a:rPr>
              <a:t>Defensive Model</a:t>
            </a:r>
          </a:p>
        </p:txBody>
      </p:sp>
      <p:sp>
        <p:nvSpPr>
          <p:cNvPr id="27" name="TextBox 27"/>
          <p:cNvSpPr txBox="1"/>
          <p:nvPr/>
        </p:nvSpPr>
        <p:spPr>
          <a:xfrm>
            <a:off x="14334564" y="1009650"/>
            <a:ext cx="2924736" cy="271090"/>
          </a:xfrm>
          <a:prstGeom prst="rect">
            <a:avLst/>
          </a:prstGeom>
        </p:spPr>
        <p:txBody>
          <a:bodyPr lIns="0" tIns="0" rIns="0" bIns="0" rtlCol="0" anchor="t">
            <a:spAutoFit/>
          </a:bodyPr>
          <a:lstStyle/>
          <a:p>
            <a:pPr marL="0" lvl="0" indent="0" algn="r">
              <a:lnSpc>
                <a:spcPts val="2380"/>
              </a:lnSpc>
              <a:spcBef>
                <a:spcPct val="0"/>
              </a:spcBef>
            </a:pPr>
            <a:r>
              <a:rPr lang="en-US" sz="1700">
                <a:solidFill>
                  <a:srgbClr val="EDEAE5"/>
                </a:solidFill>
                <a:latin typeface="Nunito"/>
              </a:rPr>
              <a:t>BASEBALL STATISTICS</a:t>
            </a:r>
          </a:p>
        </p:txBody>
      </p:sp>
      <p:sp>
        <p:nvSpPr>
          <p:cNvPr id="28" name="TextBox 28"/>
          <p:cNvSpPr txBox="1"/>
          <p:nvPr/>
        </p:nvSpPr>
        <p:spPr>
          <a:xfrm>
            <a:off x="1028700" y="1009650"/>
            <a:ext cx="2932097" cy="271090"/>
          </a:xfrm>
          <a:prstGeom prst="rect">
            <a:avLst/>
          </a:prstGeom>
        </p:spPr>
        <p:txBody>
          <a:bodyPr lIns="0" tIns="0" rIns="0" bIns="0" rtlCol="0" anchor="t">
            <a:spAutoFit/>
          </a:bodyPr>
          <a:lstStyle/>
          <a:p>
            <a:pPr>
              <a:lnSpc>
                <a:spcPts val="2380"/>
              </a:lnSpc>
              <a:spcBef>
                <a:spcPct val="0"/>
              </a:spcBef>
            </a:pPr>
            <a:r>
              <a:rPr lang="en-US" sz="1700">
                <a:solidFill>
                  <a:srgbClr val="EDEAE5"/>
                </a:solidFill>
                <a:latin typeface="Nunito"/>
              </a:rPr>
              <a:t>Linear Regression Modeling</a:t>
            </a:r>
          </a:p>
        </p:txBody>
      </p:sp>
      <p:sp>
        <p:nvSpPr>
          <p:cNvPr id="29" name="TextBox 29"/>
          <p:cNvSpPr txBox="1"/>
          <p:nvPr/>
        </p:nvSpPr>
        <p:spPr>
          <a:xfrm>
            <a:off x="5995495" y="1204540"/>
            <a:ext cx="6297010" cy="745383"/>
          </a:xfrm>
          <a:prstGeom prst="rect">
            <a:avLst/>
          </a:prstGeom>
        </p:spPr>
        <p:txBody>
          <a:bodyPr lIns="0" tIns="0" rIns="0" bIns="0" rtlCol="0" anchor="t">
            <a:spAutoFit/>
          </a:bodyPr>
          <a:lstStyle/>
          <a:p>
            <a:pPr marL="0" lvl="0" indent="0" algn="l">
              <a:lnSpc>
                <a:spcPts val="6159"/>
              </a:lnSpc>
              <a:spcBef>
                <a:spcPct val="0"/>
              </a:spcBef>
            </a:pPr>
            <a:r>
              <a:rPr lang="en-US" sz="4399">
                <a:solidFill>
                  <a:srgbClr val="EDEAE5"/>
                </a:solidFill>
                <a:latin typeface="Garet ExtraBold"/>
              </a:rPr>
              <a:t>PERIOD 4: 1990 - 2010</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98F9B"/>
        </a:solidFill>
        <a:effectLst/>
      </p:bgPr>
    </p:bg>
    <p:spTree>
      <p:nvGrpSpPr>
        <p:cNvPr id="1" name=""/>
        <p:cNvGrpSpPr/>
        <p:nvPr/>
      </p:nvGrpSpPr>
      <p:grpSpPr>
        <a:xfrm>
          <a:off x="0" y="0"/>
          <a:ext cx="0" cy="0"/>
          <a:chOff x="0" y="0"/>
          <a:chExt cx="0" cy="0"/>
        </a:xfrm>
      </p:grpSpPr>
      <p:grpSp>
        <p:nvGrpSpPr>
          <p:cNvPr id="2" name="Group 2"/>
          <p:cNvGrpSpPr/>
          <p:nvPr/>
        </p:nvGrpSpPr>
        <p:grpSpPr>
          <a:xfrm>
            <a:off x="650661" y="2197573"/>
            <a:ext cx="5650526" cy="7179479"/>
            <a:chOff x="0" y="0"/>
            <a:chExt cx="1391610" cy="1768160"/>
          </a:xfrm>
        </p:grpSpPr>
        <p:sp>
          <p:nvSpPr>
            <p:cNvPr id="3" name="Freeform 3"/>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EDEAE5"/>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2793"/>
                </a:lnSpc>
              </a:pPr>
              <a:endParaRPr/>
            </a:p>
          </p:txBody>
        </p:sp>
      </p:grpSp>
      <p:grpSp>
        <p:nvGrpSpPr>
          <p:cNvPr id="5" name="Group 5"/>
          <p:cNvGrpSpPr/>
          <p:nvPr/>
        </p:nvGrpSpPr>
        <p:grpSpPr>
          <a:xfrm>
            <a:off x="6301186" y="2197573"/>
            <a:ext cx="5660162" cy="7179479"/>
            <a:chOff x="0" y="0"/>
            <a:chExt cx="1393983" cy="1768160"/>
          </a:xfrm>
        </p:grpSpPr>
        <p:sp>
          <p:nvSpPr>
            <p:cNvPr id="6" name="Freeform 6"/>
            <p:cNvSpPr/>
            <p:nvPr/>
          </p:nvSpPr>
          <p:spPr>
            <a:xfrm>
              <a:off x="0" y="0"/>
              <a:ext cx="1393983" cy="1768160"/>
            </a:xfrm>
            <a:custGeom>
              <a:avLst/>
              <a:gdLst/>
              <a:ahLst/>
              <a:cxnLst/>
              <a:rect l="l" t="t" r="r" b="b"/>
              <a:pathLst>
                <a:path w="1393983" h="1768160">
                  <a:moveTo>
                    <a:pt x="0" y="0"/>
                  </a:moveTo>
                  <a:lnTo>
                    <a:pt x="1393983" y="0"/>
                  </a:lnTo>
                  <a:lnTo>
                    <a:pt x="1393983" y="1768160"/>
                  </a:lnTo>
                  <a:lnTo>
                    <a:pt x="0" y="1768160"/>
                  </a:lnTo>
                  <a:close/>
                </a:path>
              </a:pathLst>
            </a:custGeom>
            <a:solidFill>
              <a:srgbClr val="546873"/>
            </a:solidFill>
          </p:spPr>
        </p:sp>
        <p:sp>
          <p:nvSpPr>
            <p:cNvPr id="7" name="TextBox 7"/>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8" name="Group 8"/>
          <p:cNvGrpSpPr/>
          <p:nvPr/>
        </p:nvGrpSpPr>
        <p:grpSpPr>
          <a:xfrm>
            <a:off x="11961348" y="2197573"/>
            <a:ext cx="5650526" cy="7179479"/>
            <a:chOff x="0" y="0"/>
            <a:chExt cx="1391610" cy="1768160"/>
          </a:xfrm>
        </p:grpSpPr>
        <p:sp>
          <p:nvSpPr>
            <p:cNvPr id="9" name="Freeform 9"/>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CCDADD"/>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11" name="Group 11"/>
          <p:cNvGrpSpPr/>
          <p:nvPr/>
        </p:nvGrpSpPr>
        <p:grpSpPr>
          <a:xfrm>
            <a:off x="8900123" y="2582095"/>
            <a:ext cx="487754" cy="495826"/>
            <a:chOff x="0" y="0"/>
            <a:chExt cx="540154" cy="549093"/>
          </a:xfrm>
        </p:grpSpPr>
        <p:sp>
          <p:nvSpPr>
            <p:cNvPr id="12" name="Freeform 12"/>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EDEAE5"/>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3232047" y="2582095"/>
            <a:ext cx="487754" cy="495826"/>
            <a:chOff x="0" y="0"/>
            <a:chExt cx="540154" cy="549093"/>
          </a:xfrm>
        </p:grpSpPr>
        <p:sp>
          <p:nvSpPr>
            <p:cNvPr id="15" name="Freeform 15"/>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91A8B4"/>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4561673" y="2582095"/>
            <a:ext cx="487754" cy="495826"/>
            <a:chOff x="0" y="0"/>
            <a:chExt cx="540154" cy="549093"/>
          </a:xfrm>
        </p:grpSpPr>
        <p:sp>
          <p:nvSpPr>
            <p:cNvPr id="18" name="Freeform 18"/>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798F9B"/>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sp>
        <p:nvSpPr>
          <p:cNvPr id="20" name="AutoShape 20"/>
          <p:cNvSpPr/>
          <p:nvPr/>
        </p:nvSpPr>
        <p:spPr>
          <a:xfrm rot="-10800000">
            <a:off x="0" y="465150"/>
            <a:ext cx="18288000" cy="0"/>
          </a:xfrm>
          <a:prstGeom prst="line">
            <a:avLst/>
          </a:prstGeom>
          <a:ln w="47625" cap="flat">
            <a:solidFill>
              <a:srgbClr val="91A8B4"/>
            </a:solidFill>
            <a:prstDash val="solid"/>
            <a:headEnd type="none" w="sm" len="sm"/>
            <a:tailEnd type="none" w="sm" len="sm"/>
          </a:ln>
        </p:spPr>
      </p:sp>
      <p:sp>
        <p:nvSpPr>
          <p:cNvPr id="21" name="Freeform 21"/>
          <p:cNvSpPr/>
          <p:nvPr/>
        </p:nvSpPr>
        <p:spPr>
          <a:xfrm>
            <a:off x="680669" y="4174364"/>
            <a:ext cx="5590510" cy="3225896"/>
          </a:xfrm>
          <a:custGeom>
            <a:avLst/>
            <a:gdLst/>
            <a:ahLst/>
            <a:cxnLst/>
            <a:rect l="l" t="t" r="r" b="b"/>
            <a:pathLst>
              <a:path w="5590510" h="3225896">
                <a:moveTo>
                  <a:pt x="0" y="0"/>
                </a:moveTo>
                <a:lnTo>
                  <a:pt x="5590509" y="0"/>
                </a:lnTo>
                <a:lnTo>
                  <a:pt x="5590509" y="3225897"/>
                </a:lnTo>
                <a:lnTo>
                  <a:pt x="0" y="3225897"/>
                </a:lnTo>
                <a:lnTo>
                  <a:pt x="0" y="0"/>
                </a:lnTo>
                <a:close/>
              </a:path>
            </a:pathLst>
          </a:custGeom>
          <a:blipFill>
            <a:blip r:embed="rId2"/>
            <a:stretch>
              <a:fillRect/>
            </a:stretch>
          </a:blipFill>
        </p:spPr>
      </p:sp>
      <p:sp>
        <p:nvSpPr>
          <p:cNvPr id="22" name="Freeform 22"/>
          <p:cNvSpPr/>
          <p:nvPr/>
        </p:nvSpPr>
        <p:spPr>
          <a:xfrm>
            <a:off x="6336012" y="3914743"/>
            <a:ext cx="5590510" cy="4653828"/>
          </a:xfrm>
          <a:custGeom>
            <a:avLst/>
            <a:gdLst/>
            <a:ahLst/>
            <a:cxnLst/>
            <a:rect l="l" t="t" r="r" b="b"/>
            <a:pathLst>
              <a:path w="5590510" h="4653828">
                <a:moveTo>
                  <a:pt x="0" y="0"/>
                </a:moveTo>
                <a:lnTo>
                  <a:pt x="5590510" y="0"/>
                </a:lnTo>
                <a:lnTo>
                  <a:pt x="5590510" y="4653828"/>
                </a:lnTo>
                <a:lnTo>
                  <a:pt x="0" y="4653828"/>
                </a:lnTo>
                <a:lnTo>
                  <a:pt x="0" y="0"/>
                </a:lnTo>
                <a:close/>
              </a:path>
            </a:pathLst>
          </a:custGeom>
          <a:blipFill>
            <a:blip r:embed="rId3"/>
            <a:stretch>
              <a:fillRect/>
            </a:stretch>
          </a:blipFill>
        </p:spPr>
      </p:sp>
      <p:sp>
        <p:nvSpPr>
          <p:cNvPr id="23" name="Freeform 23"/>
          <p:cNvSpPr/>
          <p:nvPr/>
        </p:nvSpPr>
        <p:spPr>
          <a:xfrm>
            <a:off x="11991356" y="4165303"/>
            <a:ext cx="5590510" cy="3234958"/>
          </a:xfrm>
          <a:custGeom>
            <a:avLst/>
            <a:gdLst/>
            <a:ahLst/>
            <a:cxnLst/>
            <a:rect l="l" t="t" r="r" b="b"/>
            <a:pathLst>
              <a:path w="5590510" h="3234958">
                <a:moveTo>
                  <a:pt x="0" y="0"/>
                </a:moveTo>
                <a:lnTo>
                  <a:pt x="5590510" y="0"/>
                </a:lnTo>
                <a:lnTo>
                  <a:pt x="5590510" y="3234958"/>
                </a:lnTo>
                <a:lnTo>
                  <a:pt x="0" y="3234958"/>
                </a:lnTo>
                <a:lnTo>
                  <a:pt x="0" y="0"/>
                </a:lnTo>
                <a:close/>
              </a:path>
            </a:pathLst>
          </a:custGeom>
          <a:blipFill>
            <a:blip r:embed="rId4"/>
            <a:stretch>
              <a:fillRect/>
            </a:stretch>
          </a:blipFill>
        </p:spPr>
      </p:sp>
      <p:sp>
        <p:nvSpPr>
          <p:cNvPr id="24" name="TextBox 24"/>
          <p:cNvSpPr txBox="1"/>
          <p:nvPr/>
        </p:nvSpPr>
        <p:spPr>
          <a:xfrm>
            <a:off x="13268064" y="3287734"/>
            <a:ext cx="3037094" cy="379622"/>
          </a:xfrm>
          <a:prstGeom prst="rect">
            <a:avLst/>
          </a:prstGeom>
        </p:spPr>
        <p:txBody>
          <a:bodyPr lIns="0" tIns="0" rIns="0" bIns="0" rtlCol="0" anchor="t">
            <a:spAutoFit/>
          </a:bodyPr>
          <a:lstStyle/>
          <a:p>
            <a:pPr algn="ctr">
              <a:lnSpc>
                <a:spcPts val="3219"/>
              </a:lnSpc>
              <a:spcBef>
                <a:spcPct val="0"/>
              </a:spcBef>
            </a:pPr>
            <a:r>
              <a:rPr lang="en-US" sz="2299" spc="137">
                <a:solidFill>
                  <a:srgbClr val="546873"/>
                </a:solidFill>
                <a:latin typeface="Nunito Bold"/>
              </a:rPr>
              <a:t>Balanced Model</a:t>
            </a:r>
          </a:p>
        </p:txBody>
      </p:sp>
      <p:sp>
        <p:nvSpPr>
          <p:cNvPr id="25" name="TextBox 25"/>
          <p:cNvSpPr txBox="1"/>
          <p:nvPr/>
        </p:nvSpPr>
        <p:spPr>
          <a:xfrm>
            <a:off x="1940059" y="3287734"/>
            <a:ext cx="3071730"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798F9B"/>
                </a:solidFill>
                <a:latin typeface="Nunito Bold"/>
              </a:rPr>
              <a:t>Offensive Model</a:t>
            </a:r>
          </a:p>
        </p:txBody>
      </p:sp>
      <p:sp>
        <p:nvSpPr>
          <p:cNvPr id="26" name="TextBox 26"/>
          <p:cNvSpPr txBox="1"/>
          <p:nvPr/>
        </p:nvSpPr>
        <p:spPr>
          <a:xfrm>
            <a:off x="7474175" y="3287471"/>
            <a:ext cx="3314184"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EDEAE5"/>
                </a:solidFill>
                <a:latin typeface="Nunito Bold"/>
              </a:rPr>
              <a:t>Defensive Model</a:t>
            </a:r>
          </a:p>
        </p:txBody>
      </p:sp>
      <p:sp>
        <p:nvSpPr>
          <p:cNvPr id="27" name="TextBox 27"/>
          <p:cNvSpPr txBox="1"/>
          <p:nvPr/>
        </p:nvSpPr>
        <p:spPr>
          <a:xfrm>
            <a:off x="14334564" y="1009650"/>
            <a:ext cx="2924736" cy="271090"/>
          </a:xfrm>
          <a:prstGeom prst="rect">
            <a:avLst/>
          </a:prstGeom>
        </p:spPr>
        <p:txBody>
          <a:bodyPr lIns="0" tIns="0" rIns="0" bIns="0" rtlCol="0" anchor="t">
            <a:spAutoFit/>
          </a:bodyPr>
          <a:lstStyle/>
          <a:p>
            <a:pPr marL="0" lvl="0" indent="0" algn="r">
              <a:lnSpc>
                <a:spcPts val="2380"/>
              </a:lnSpc>
              <a:spcBef>
                <a:spcPct val="0"/>
              </a:spcBef>
            </a:pPr>
            <a:r>
              <a:rPr lang="en-US" sz="1700">
                <a:solidFill>
                  <a:srgbClr val="EDEAE5"/>
                </a:solidFill>
                <a:latin typeface="Nunito"/>
              </a:rPr>
              <a:t>BASEBALL STATISTICS</a:t>
            </a:r>
          </a:p>
        </p:txBody>
      </p:sp>
      <p:sp>
        <p:nvSpPr>
          <p:cNvPr id="28" name="TextBox 28"/>
          <p:cNvSpPr txBox="1"/>
          <p:nvPr/>
        </p:nvSpPr>
        <p:spPr>
          <a:xfrm>
            <a:off x="1028700" y="1009650"/>
            <a:ext cx="2932097" cy="271090"/>
          </a:xfrm>
          <a:prstGeom prst="rect">
            <a:avLst/>
          </a:prstGeom>
        </p:spPr>
        <p:txBody>
          <a:bodyPr lIns="0" tIns="0" rIns="0" bIns="0" rtlCol="0" anchor="t">
            <a:spAutoFit/>
          </a:bodyPr>
          <a:lstStyle/>
          <a:p>
            <a:pPr>
              <a:lnSpc>
                <a:spcPts val="2380"/>
              </a:lnSpc>
              <a:spcBef>
                <a:spcPct val="0"/>
              </a:spcBef>
            </a:pPr>
            <a:r>
              <a:rPr lang="en-US" sz="1700">
                <a:solidFill>
                  <a:srgbClr val="EDEAE5"/>
                </a:solidFill>
                <a:latin typeface="Nunito"/>
              </a:rPr>
              <a:t>Linear Regression Modeling</a:t>
            </a:r>
          </a:p>
        </p:txBody>
      </p:sp>
      <p:sp>
        <p:nvSpPr>
          <p:cNvPr id="29" name="TextBox 29"/>
          <p:cNvSpPr txBox="1"/>
          <p:nvPr/>
        </p:nvSpPr>
        <p:spPr>
          <a:xfrm>
            <a:off x="5995495" y="1204540"/>
            <a:ext cx="6297010" cy="745383"/>
          </a:xfrm>
          <a:prstGeom prst="rect">
            <a:avLst/>
          </a:prstGeom>
        </p:spPr>
        <p:txBody>
          <a:bodyPr lIns="0" tIns="0" rIns="0" bIns="0" rtlCol="0" anchor="t">
            <a:spAutoFit/>
          </a:bodyPr>
          <a:lstStyle/>
          <a:p>
            <a:pPr marL="0" lvl="0" indent="0" algn="l">
              <a:lnSpc>
                <a:spcPts val="6159"/>
              </a:lnSpc>
              <a:spcBef>
                <a:spcPct val="0"/>
              </a:spcBef>
            </a:pPr>
            <a:r>
              <a:rPr lang="en-US" sz="4399">
                <a:solidFill>
                  <a:srgbClr val="EDEAE5"/>
                </a:solidFill>
                <a:latin typeface="Garet ExtraBold"/>
              </a:rPr>
              <a:t>PERIOD 4: 1990 - 2010</a:t>
            </a: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98F9B"/>
        </a:solidFill>
        <a:effectLst/>
      </p:bgPr>
    </p:bg>
    <p:spTree>
      <p:nvGrpSpPr>
        <p:cNvPr id="1" name=""/>
        <p:cNvGrpSpPr/>
        <p:nvPr/>
      </p:nvGrpSpPr>
      <p:grpSpPr>
        <a:xfrm>
          <a:off x="0" y="0"/>
          <a:ext cx="0" cy="0"/>
          <a:chOff x="0" y="0"/>
          <a:chExt cx="0" cy="0"/>
        </a:xfrm>
      </p:grpSpPr>
      <p:sp>
        <p:nvSpPr>
          <p:cNvPr id="2" name="TextBox 2"/>
          <p:cNvSpPr txBox="1"/>
          <p:nvPr/>
        </p:nvSpPr>
        <p:spPr>
          <a:xfrm>
            <a:off x="7261347" y="1204540"/>
            <a:ext cx="3765306" cy="745383"/>
          </a:xfrm>
          <a:prstGeom prst="rect">
            <a:avLst/>
          </a:prstGeom>
        </p:spPr>
        <p:txBody>
          <a:bodyPr lIns="0" tIns="0" rIns="0" bIns="0" rtlCol="0" anchor="t">
            <a:spAutoFit/>
          </a:bodyPr>
          <a:lstStyle/>
          <a:p>
            <a:pPr marL="0" lvl="0" indent="0" algn="ctr">
              <a:lnSpc>
                <a:spcPts val="6159"/>
              </a:lnSpc>
              <a:spcBef>
                <a:spcPct val="0"/>
              </a:spcBef>
            </a:pPr>
            <a:r>
              <a:rPr lang="en-US" sz="4399">
                <a:solidFill>
                  <a:srgbClr val="EDEAE5"/>
                </a:solidFill>
                <a:latin typeface="Garet ExtraBold"/>
              </a:rPr>
              <a:t>RESULTS</a:t>
            </a:r>
          </a:p>
        </p:txBody>
      </p:sp>
      <p:grpSp>
        <p:nvGrpSpPr>
          <p:cNvPr id="3" name="Group 3"/>
          <p:cNvGrpSpPr/>
          <p:nvPr/>
        </p:nvGrpSpPr>
        <p:grpSpPr>
          <a:xfrm>
            <a:off x="1149923" y="2464273"/>
            <a:ext cx="8361368" cy="3759879"/>
            <a:chOff x="0" y="0"/>
            <a:chExt cx="11148490" cy="5013171"/>
          </a:xfrm>
        </p:grpSpPr>
        <p:grpSp>
          <p:nvGrpSpPr>
            <p:cNvPr id="4" name="Group 4"/>
            <p:cNvGrpSpPr/>
            <p:nvPr/>
          </p:nvGrpSpPr>
          <p:grpSpPr>
            <a:xfrm>
              <a:off x="0" y="0"/>
              <a:ext cx="11148490" cy="5013171"/>
              <a:chOff x="0" y="0"/>
              <a:chExt cx="1550654" cy="697287"/>
            </a:xfrm>
          </p:grpSpPr>
          <p:sp>
            <p:nvSpPr>
              <p:cNvPr id="5" name="Freeform 5"/>
              <p:cNvSpPr/>
              <p:nvPr/>
            </p:nvSpPr>
            <p:spPr>
              <a:xfrm>
                <a:off x="0" y="0"/>
                <a:ext cx="1550654" cy="697287"/>
              </a:xfrm>
              <a:custGeom>
                <a:avLst/>
                <a:gdLst/>
                <a:ahLst/>
                <a:cxnLst/>
                <a:rect l="l" t="t" r="r" b="b"/>
                <a:pathLst>
                  <a:path w="1550654" h="697287">
                    <a:moveTo>
                      <a:pt x="0" y="0"/>
                    </a:moveTo>
                    <a:lnTo>
                      <a:pt x="1550654" y="0"/>
                    </a:lnTo>
                    <a:lnTo>
                      <a:pt x="1550654" y="697287"/>
                    </a:lnTo>
                    <a:lnTo>
                      <a:pt x="0" y="697287"/>
                    </a:lnTo>
                    <a:close/>
                  </a:path>
                </a:pathLst>
              </a:custGeom>
              <a:solidFill>
                <a:srgbClr val="EDEAE5"/>
              </a:solidFill>
            </p:spPr>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2793"/>
                  </a:lnSpc>
                </a:pPr>
                <a:endParaRPr/>
              </a:p>
            </p:txBody>
          </p:sp>
        </p:grpSp>
        <p:sp>
          <p:nvSpPr>
            <p:cNvPr id="7" name="TextBox 7"/>
            <p:cNvSpPr txBox="1"/>
            <p:nvPr/>
          </p:nvSpPr>
          <p:spPr>
            <a:xfrm>
              <a:off x="522988" y="388452"/>
              <a:ext cx="9855997" cy="4198167"/>
            </a:xfrm>
            <a:prstGeom prst="rect">
              <a:avLst/>
            </a:prstGeom>
          </p:spPr>
          <p:txBody>
            <a:bodyPr lIns="0" tIns="0" rIns="0" bIns="0" rtlCol="0" anchor="t">
              <a:spAutoFit/>
            </a:bodyPr>
            <a:lstStyle/>
            <a:p>
              <a:pPr>
                <a:lnSpc>
                  <a:spcPts val="2800"/>
                </a:lnSpc>
              </a:pPr>
              <a:r>
                <a:rPr lang="en-US" sz="2000" spc="120">
                  <a:solidFill>
                    <a:srgbClr val="546873"/>
                  </a:solidFill>
                  <a:latin typeface="Nunito Bold"/>
                </a:rPr>
                <a:t>The following were the models that had the highest R^2 statistics:</a:t>
              </a:r>
            </a:p>
            <a:p>
              <a:pPr marL="431801" lvl="1" indent="-215900">
                <a:lnSpc>
                  <a:spcPts val="2800"/>
                </a:lnSpc>
                <a:buFont typeface="Arial"/>
                <a:buChar char="•"/>
              </a:pPr>
              <a:r>
                <a:rPr lang="en-US" sz="2000" spc="120">
                  <a:solidFill>
                    <a:srgbClr val="546873"/>
                  </a:solidFill>
                  <a:latin typeface="Nunito Bold"/>
                </a:rPr>
                <a:t>Period 1 - Offensive Model: R^2 = 0.974</a:t>
              </a:r>
            </a:p>
            <a:p>
              <a:pPr marL="431801" lvl="1" indent="-215900">
                <a:lnSpc>
                  <a:spcPts val="2800"/>
                </a:lnSpc>
                <a:buFont typeface="Arial"/>
                <a:buChar char="•"/>
              </a:pPr>
              <a:r>
                <a:rPr lang="en-US" sz="2000" spc="120">
                  <a:solidFill>
                    <a:srgbClr val="546873"/>
                  </a:solidFill>
                  <a:latin typeface="Nunito Bold"/>
                </a:rPr>
                <a:t>Period 1 - Defensive Model: R^2 = 0.962</a:t>
              </a:r>
            </a:p>
            <a:p>
              <a:pPr marL="431801" lvl="1" indent="-215900">
                <a:lnSpc>
                  <a:spcPts val="2800"/>
                </a:lnSpc>
                <a:buFont typeface="Arial"/>
                <a:buChar char="•"/>
              </a:pPr>
              <a:r>
                <a:rPr lang="en-US" sz="2000" spc="120">
                  <a:solidFill>
                    <a:srgbClr val="546873"/>
                  </a:solidFill>
                  <a:latin typeface="Nunito Bold"/>
                </a:rPr>
                <a:t>Period 1 - Balanced Strategy Model: R^2 = 0.971</a:t>
              </a:r>
            </a:p>
            <a:p>
              <a:pPr marL="431801" lvl="1" indent="-215900">
                <a:lnSpc>
                  <a:spcPts val="2800"/>
                </a:lnSpc>
                <a:buFont typeface="Arial"/>
                <a:buChar char="•"/>
              </a:pPr>
              <a:r>
                <a:rPr lang="en-US" sz="2000" spc="120">
                  <a:solidFill>
                    <a:srgbClr val="546873"/>
                  </a:solidFill>
                  <a:latin typeface="Nunito Bold"/>
                </a:rPr>
                <a:t>Period 3 - Offensive Model: R^2 = 0.987</a:t>
              </a:r>
            </a:p>
            <a:p>
              <a:pPr marL="431801" lvl="1" indent="-215900">
                <a:lnSpc>
                  <a:spcPts val="2800"/>
                </a:lnSpc>
                <a:buFont typeface="Arial"/>
                <a:buChar char="•"/>
              </a:pPr>
              <a:r>
                <a:rPr lang="en-US" sz="2000" spc="120">
                  <a:solidFill>
                    <a:srgbClr val="546873"/>
                  </a:solidFill>
                  <a:latin typeface="Nunito Bold"/>
                </a:rPr>
                <a:t>Period 3 - Defensive Model: R^2 = 0.988</a:t>
              </a:r>
            </a:p>
            <a:p>
              <a:pPr marL="431801" lvl="1" indent="-215900">
                <a:lnSpc>
                  <a:spcPts val="2800"/>
                </a:lnSpc>
                <a:buFont typeface="Arial"/>
                <a:buChar char="•"/>
              </a:pPr>
              <a:r>
                <a:rPr lang="en-US" sz="2000" spc="120">
                  <a:solidFill>
                    <a:srgbClr val="546873"/>
                  </a:solidFill>
                  <a:latin typeface="Nunito Bold"/>
                </a:rPr>
                <a:t>Period 3 - Balanced Strategy Model: R^2 = 0.989</a:t>
              </a:r>
            </a:p>
            <a:p>
              <a:pPr marL="431801" lvl="1" indent="-215900">
                <a:lnSpc>
                  <a:spcPts val="2800"/>
                </a:lnSpc>
                <a:spcBef>
                  <a:spcPct val="0"/>
                </a:spcBef>
                <a:buFont typeface="Arial"/>
                <a:buChar char="•"/>
              </a:pPr>
              <a:r>
                <a:rPr lang="en-US" sz="2000" spc="120">
                  <a:solidFill>
                    <a:srgbClr val="546873"/>
                  </a:solidFill>
                  <a:latin typeface="Nunito Bold"/>
                </a:rPr>
                <a:t>Period 4 - Balanced Strategy Model: R^2 = 0.996</a:t>
              </a:r>
            </a:p>
          </p:txBody>
        </p:sp>
      </p:grpSp>
      <p:sp>
        <p:nvSpPr>
          <p:cNvPr id="8" name="AutoShape 8"/>
          <p:cNvSpPr/>
          <p:nvPr/>
        </p:nvSpPr>
        <p:spPr>
          <a:xfrm rot="-10800000">
            <a:off x="0" y="465150"/>
            <a:ext cx="18288000" cy="0"/>
          </a:xfrm>
          <a:prstGeom prst="line">
            <a:avLst/>
          </a:prstGeom>
          <a:ln w="47625" cap="flat">
            <a:solidFill>
              <a:srgbClr val="91A8B4"/>
            </a:solidFill>
            <a:prstDash val="solid"/>
            <a:headEnd type="none" w="sm" len="sm"/>
            <a:tailEnd type="none" w="sm" len="sm"/>
          </a:ln>
        </p:spPr>
      </p:sp>
      <p:sp>
        <p:nvSpPr>
          <p:cNvPr id="9" name="TextBox 9"/>
          <p:cNvSpPr txBox="1"/>
          <p:nvPr/>
        </p:nvSpPr>
        <p:spPr>
          <a:xfrm>
            <a:off x="14334564" y="1009650"/>
            <a:ext cx="2924736" cy="271090"/>
          </a:xfrm>
          <a:prstGeom prst="rect">
            <a:avLst/>
          </a:prstGeom>
        </p:spPr>
        <p:txBody>
          <a:bodyPr lIns="0" tIns="0" rIns="0" bIns="0" rtlCol="0" anchor="t">
            <a:spAutoFit/>
          </a:bodyPr>
          <a:lstStyle/>
          <a:p>
            <a:pPr marL="0" lvl="0" indent="0" algn="r">
              <a:lnSpc>
                <a:spcPts val="2380"/>
              </a:lnSpc>
              <a:spcBef>
                <a:spcPct val="0"/>
              </a:spcBef>
            </a:pPr>
            <a:r>
              <a:rPr lang="en-US" sz="1700">
                <a:solidFill>
                  <a:srgbClr val="EDEAE5"/>
                </a:solidFill>
                <a:latin typeface="Nunito"/>
              </a:rPr>
              <a:t>BASEBALL STATISTICS</a:t>
            </a:r>
          </a:p>
        </p:txBody>
      </p:sp>
      <p:sp>
        <p:nvSpPr>
          <p:cNvPr id="10" name="TextBox 10"/>
          <p:cNvSpPr txBox="1"/>
          <p:nvPr/>
        </p:nvSpPr>
        <p:spPr>
          <a:xfrm>
            <a:off x="1028700" y="1009650"/>
            <a:ext cx="2932097" cy="271090"/>
          </a:xfrm>
          <a:prstGeom prst="rect">
            <a:avLst/>
          </a:prstGeom>
        </p:spPr>
        <p:txBody>
          <a:bodyPr lIns="0" tIns="0" rIns="0" bIns="0" rtlCol="0" anchor="t">
            <a:spAutoFit/>
          </a:bodyPr>
          <a:lstStyle/>
          <a:p>
            <a:pPr>
              <a:lnSpc>
                <a:spcPts val="2380"/>
              </a:lnSpc>
              <a:spcBef>
                <a:spcPct val="0"/>
              </a:spcBef>
            </a:pPr>
            <a:r>
              <a:rPr lang="en-US" sz="1700">
                <a:solidFill>
                  <a:srgbClr val="EDEAE5"/>
                </a:solidFill>
                <a:latin typeface="Nunito"/>
              </a:rPr>
              <a:t>Linear Regression Results</a:t>
            </a:r>
          </a:p>
        </p:txBody>
      </p:sp>
      <p:grpSp>
        <p:nvGrpSpPr>
          <p:cNvPr id="11" name="Group 11"/>
          <p:cNvGrpSpPr/>
          <p:nvPr/>
        </p:nvGrpSpPr>
        <p:grpSpPr>
          <a:xfrm>
            <a:off x="9919518" y="2464273"/>
            <a:ext cx="7192866" cy="3759879"/>
            <a:chOff x="0" y="0"/>
            <a:chExt cx="9590488" cy="5013171"/>
          </a:xfrm>
        </p:grpSpPr>
        <p:grpSp>
          <p:nvGrpSpPr>
            <p:cNvPr id="12" name="Group 12"/>
            <p:cNvGrpSpPr/>
            <p:nvPr/>
          </p:nvGrpSpPr>
          <p:grpSpPr>
            <a:xfrm>
              <a:off x="0" y="0"/>
              <a:ext cx="9590488" cy="5013171"/>
              <a:chOff x="0" y="0"/>
              <a:chExt cx="1333950" cy="697287"/>
            </a:xfrm>
          </p:grpSpPr>
          <p:sp>
            <p:nvSpPr>
              <p:cNvPr id="13" name="Freeform 13"/>
              <p:cNvSpPr/>
              <p:nvPr/>
            </p:nvSpPr>
            <p:spPr>
              <a:xfrm>
                <a:off x="0" y="0"/>
                <a:ext cx="1333950" cy="697287"/>
              </a:xfrm>
              <a:custGeom>
                <a:avLst/>
                <a:gdLst/>
                <a:ahLst/>
                <a:cxnLst/>
                <a:rect l="l" t="t" r="r" b="b"/>
                <a:pathLst>
                  <a:path w="1333950" h="697287">
                    <a:moveTo>
                      <a:pt x="0" y="0"/>
                    </a:moveTo>
                    <a:lnTo>
                      <a:pt x="1333950" y="0"/>
                    </a:lnTo>
                    <a:lnTo>
                      <a:pt x="1333950" y="697287"/>
                    </a:lnTo>
                    <a:lnTo>
                      <a:pt x="0" y="697287"/>
                    </a:lnTo>
                    <a:close/>
                  </a:path>
                </a:pathLst>
              </a:custGeom>
              <a:solidFill>
                <a:srgbClr val="EDEAE5"/>
              </a:solidFill>
            </p:spPr>
          </p:sp>
          <p:sp>
            <p:nvSpPr>
              <p:cNvPr id="14" name="TextBox 14"/>
              <p:cNvSpPr txBox="1"/>
              <p:nvPr/>
            </p:nvSpPr>
            <p:spPr>
              <a:xfrm>
                <a:off x="0" y="-9525"/>
                <a:ext cx="812800" cy="822325"/>
              </a:xfrm>
              <a:prstGeom prst="rect">
                <a:avLst/>
              </a:prstGeom>
            </p:spPr>
            <p:txBody>
              <a:bodyPr lIns="50800" tIns="50800" rIns="50800" bIns="50800" rtlCol="0" anchor="ctr"/>
              <a:lstStyle/>
              <a:p>
                <a:pPr algn="ctr">
                  <a:lnSpc>
                    <a:spcPts val="2793"/>
                  </a:lnSpc>
                </a:pPr>
                <a:endParaRPr/>
              </a:p>
            </p:txBody>
          </p:sp>
        </p:grpSp>
        <p:sp>
          <p:nvSpPr>
            <p:cNvPr id="15" name="TextBox 15"/>
            <p:cNvSpPr txBox="1"/>
            <p:nvPr/>
          </p:nvSpPr>
          <p:spPr>
            <a:xfrm>
              <a:off x="586536" y="345248"/>
              <a:ext cx="8294035" cy="4198167"/>
            </a:xfrm>
            <a:prstGeom prst="rect">
              <a:avLst/>
            </a:prstGeom>
          </p:spPr>
          <p:txBody>
            <a:bodyPr lIns="0" tIns="0" rIns="0" bIns="0" rtlCol="0" anchor="t">
              <a:spAutoFit/>
            </a:bodyPr>
            <a:lstStyle/>
            <a:p>
              <a:pPr>
                <a:lnSpc>
                  <a:spcPts val="2800"/>
                </a:lnSpc>
              </a:pPr>
              <a:r>
                <a:rPr lang="en-US" sz="2000" spc="120">
                  <a:solidFill>
                    <a:srgbClr val="546873"/>
                  </a:solidFill>
                  <a:latin typeface="Nunito Bold"/>
                </a:rPr>
                <a:t>The following were significant predictors for games won:</a:t>
              </a:r>
            </a:p>
            <a:p>
              <a:pPr marL="431801" lvl="1" indent="-215900">
                <a:lnSpc>
                  <a:spcPts val="2800"/>
                </a:lnSpc>
                <a:buFont typeface="Arial"/>
                <a:buChar char="•"/>
              </a:pPr>
              <a:r>
                <a:rPr lang="en-US" sz="2000" spc="120">
                  <a:solidFill>
                    <a:srgbClr val="546873"/>
                  </a:solidFill>
                  <a:latin typeface="Nunito Bold"/>
                </a:rPr>
                <a:t>Period 1: offensive strategies and defensive strategies </a:t>
              </a:r>
            </a:p>
            <a:p>
              <a:pPr marL="431801" lvl="1" indent="-215900">
                <a:lnSpc>
                  <a:spcPts val="2800"/>
                </a:lnSpc>
                <a:buFont typeface="Arial"/>
                <a:buChar char="•"/>
              </a:pPr>
              <a:r>
                <a:rPr lang="en-US" sz="2000" spc="120">
                  <a:solidFill>
                    <a:srgbClr val="546873"/>
                  </a:solidFill>
                  <a:latin typeface="Nunito Bold"/>
                </a:rPr>
                <a:t>Period 2: offensive strategies and the balanced strategy </a:t>
              </a:r>
            </a:p>
            <a:p>
              <a:pPr marL="431801" lvl="1" indent="-215900">
                <a:lnSpc>
                  <a:spcPts val="2800"/>
                </a:lnSpc>
                <a:buFont typeface="Arial"/>
                <a:buChar char="•"/>
              </a:pPr>
              <a:r>
                <a:rPr lang="en-US" sz="2000" spc="120">
                  <a:solidFill>
                    <a:srgbClr val="546873"/>
                  </a:solidFill>
                  <a:latin typeface="Nunito Bold"/>
                </a:rPr>
                <a:t>Period 3: offensive strategies, defensive strategies and the balanced strategy </a:t>
              </a:r>
            </a:p>
            <a:p>
              <a:pPr marL="431801" lvl="1" indent="-215900">
                <a:lnSpc>
                  <a:spcPts val="2800"/>
                </a:lnSpc>
                <a:spcBef>
                  <a:spcPct val="0"/>
                </a:spcBef>
                <a:buFont typeface="Arial"/>
                <a:buChar char="•"/>
              </a:pPr>
              <a:r>
                <a:rPr lang="en-US" sz="2000" spc="120">
                  <a:solidFill>
                    <a:srgbClr val="546873"/>
                  </a:solidFill>
                  <a:latin typeface="Nunito Bold"/>
                </a:rPr>
                <a:t>Period 4: the balanced strategy </a:t>
              </a:r>
            </a:p>
          </p:txBody>
        </p:sp>
      </p:grpSp>
      <p:grpSp>
        <p:nvGrpSpPr>
          <p:cNvPr id="16" name="Group 16"/>
          <p:cNvGrpSpPr/>
          <p:nvPr/>
        </p:nvGrpSpPr>
        <p:grpSpPr>
          <a:xfrm>
            <a:off x="1149923" y="6527121"/>
            <a:ext cx="15962461" cy="2350612"/>
            <a:chOff x="0" y="0"/>
            <a:chExt cx="21283281" cy="3134149"/>
          </a:xfrm>
        </p:grpSpPr>
        <p:grpSp>
          <p:nvGrpSpPr>
            <p:cNvPr id="17" name="Group 17"/>
            <p:cNvGrpSpPr/>
            <p:nvPr/>
          </p:nvGrpSpPr>
          <p:grpSpPr>
            <a:xfrm>
              <a:off x="0" y="0"/>
              <a:ext cx="21283281" cy="3134149"/>
              <a:chOff x="0" y="0"/>
              <a:chExt cx="2960311" cy="435932"/>
            </a:xfrm>
          </p:grpSpPr>
          <p:sp>
            <p:nvSpPr>
              <p:cNvPr id="18" name="Freeform 18"/>
              <p:cNvSpPr/>
              <p:nvPr/>
            </p:nvSpPr>
            <p:spPr>
              <a:xfrm>
                <a:off x="0" y="0"/>
                <a:ext cx="2960311" cy="435932"/>
              </a:xfrm>
              <a:custGeom>
                <a:avLst/>
                <a:gdLst/>
                <a:ahLst/>
                <a:cxnLst/>
                <a:rect l="l" t="t" r="r" b="b"/>
                <a:pathLst>
                  <a:path w="2960311" h="435932">
                    <a:moveTo>
                      <a:pt x="0" y="0"/>
                    </a:moveTo>
                    <a:lnTo>
                      <a:pt x="2960311" y="0"/>
                    </a:lnTo>
                    <a:lnTo>
                      <a:pt x="2960311" y="435932"/>
                    </a:lnTo>
                    <a:lnTo>
                      <a:pt x="0" y="435932"/>
                    </a:lnTo>
                    <a:close/>
                  </a:path>
                </a:pathLst>
              </a:custGeom>
              <a:solidFill>
                <a:srgbClr val="EDEAE5"/>
              </a:solidFill>
            </p:spPr>
          </p:sp>
          <p:sp>
            <p:nvSpPr>
              <p:cNvPr id="19" name="TextBox 19"/>
              <p:cNvSpPr txBox="1"/>
              <p:nvPr/>
            </p:nvSpPr>
            <p:spPr>
              <a:xfrm>
                <a:off x="0" y="-9525"/>
                <a:ext cx="812800" cy="822325"/>
              </a:xfrm>
              <a:prstGeom prst="rect">
                <a:avLst/>
              </a:prstGeom>
            </p:spPr>
            <p:txBody>
              <a:bodyPr lIns="50800" tIns="50800" rIns="50800" bIns="50800" rtlCol="0" anchor="ctr"/>
              <a:lstStyle/>
              <a:p>
                <a:pPr algn="ctr">
                  <a:lnSpc>
                    <a:spcPts val="2793"/>
                  </a:lnSpc>
                </a:pPr>
                <a:endParaRPr/>
              </a:p>
            </p:txBody>
          </p:sp>
        </p:grpSp>
        <p:sp>
          <p:nvSpPr>
            <p:cNvPr id="20" name="TextBox 20"/>
            <p:cNvSpPr txBox="1"/>
            <p:nvPr/>
          </p:nvSpPr>
          <p:spPr>
            <a:xfrm>
              <a:off x="998422" y="388452"/>
              <a:ext cx="18815818" cy="2319145"/>
            </a:xfrm>
            <a:prstGeom prst="rect">
              <a:avLst/>
            </a:prstGeom>
          </p:spPr>
          <p:txBody>
            <a:bodyPr lIns="0" tIns="0" rIns="0" bIns="0" rtlCol="0" anchor="t">
              <a:spAutoFit/>
            </a:bodyPr>
            <a:lstStyle/>
            <a:p>
              <a:pPr>
                <a:lnSpc>
                  <a:spcPts val="2800"/>
                </a:lnSpc>
              </a:pPr>
              <a:r>
                <a:rPr lang="en-US" sz="2000" spc="120">
                  <a:solidFill>
                    <a:srgbClr val="546873"/>
                  </a:solidFill>
                  <a:latin typeface="Nunito Bold"/>
                </a:rPr>
                <a:t>The following are trends that can help with a team's strategic decisions:</a:t>
              </a:r>
            </a:p>
            <a:p>
              <a:pPr marL="431801" lvl="1" indent="-215900">
                <a:lnSpc>
                  <a:spcPts val="2800"/>
                </a:lnSpc>
                <a:buFont typeface="Arial"/>
                <a:buChar char="•"/>
              </a:pPr>
              <a:r>
                <a:rPr lang="en-US" sz="2000" spc="120">
                  <a:solidFill>
                    <a:srgbClr val="546873"/>
                  </a:solidFill>
                  <a:latin typeface="Nunito Bold"/>
                </a:rPr>
                <a:t>Offensive statistics Runs Scored, Hits and Home Runs were important predictors of games won</a:t>
              </a:r>
            </a:p>
            <a:p>
              <a:pPr marL="431801" lvl="1" indent="-215900">
                <a:lnSpc>
                  <a:spcPts val="2800"/>
                </a:lnSpc>
                <a:buFont typeface="Arial"/>
                <a:buChar char="•"/>
              </a:pPr>
              <a:r>
                <a:rPr lang="en-US" sz="2000" spc="120">
                  <a:solidFill>
                    <a:srgbClr val="546873"/>
                  </a:solidFill>
                  <a:latin typeface="Nunito Bold"/>
                </a:rPr>
                <a:t>Defensive statistics Shutout, Infield Put Outs and Saves were important in some time periods</a:t>
              </a:r>
            </a:p>
            <a:p>
              <a:pPr marL="431801" lvl="1" indent="-215900">
                <a:lnSpc>
                  <a:spcPts val="2800"/>
                </a:lnSpc>
                <a:spcBef>
                  <a:spcPct val="0"/>
                </a:spcBef>
                <a:buFont typeface="Arial"/>
                <a:buChar char="•"/>
              </a:pPr>
              <a:r>
                <a:rPr lang="en-US" sz="2000" spc="120">
                  <a:solidFill>
                    <a:srgbClr val="546873"/>
                  </a:solidFill>
                  <a:latin typeface="Nunito Bold"/>
                </a:rPr>
                <a:t>Overall, a balanced strategy that combined both offensive and defensive strategies showed great effectiveness in multiple time periods</a:t>
              </a:r>
            </a:p>
          </p:txBody>
        </p:sp>
      </p:gr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0" y="9619329"/>
            <a:ext cx="18288000" cy="667671"/>
            <a:chOff x="0" y="0"/>
            <a:chExt cx="4816593" cy="175847"/>
          </a:xfrm>
        </p:grpSpPr>
        <p:sp>
          <p:nvSpPr>
            <p:cNvPr id="3" name="Freeform 3"/>
            <p:cNvSpPr/>
            <p:nvPr/>
          </p:nvSpPr>
          <p:spPr>
            <a:xfrm>
              <a:off x="0" y="0"/>
              <a:ext cx="4816592" cy="175847"/>
            </a:xfrm>
            <a:custGeom>
              <a:avLst/>
              <a:gdLst/>
              <a:ahLst/>
              <a:cxnLst/>
              <a:rect l="l" t="t" r="r" b="b"/>
              <a:pathLst>
                <a:path w="4816592" h="175847">
                  <a:moveTo>
                    <a:pt x="0" y="0"/>
                  </a:moveTo>
                  <a:lnTo>
                    <a:pt x="4816592" y="0"/>
                  </a:lnTo>
                  <a:lnTo>
                    <a:pt x="4816592" y="175847"/>
                  </a:lnTo>
                  <a:lnTo>
                    <a:pt x="0" y="175847"/>
                  </a:lnTo>
                  <a:close/>
                </a:path>
              </a:pathLst>
            </a:custGeom>
            <a:solidFill>
              <a:srgbClr val="BCCBC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5" name="Freeform 5"/>
          <p:cNvSpPr/>
          <p:nvPr/>
        </p:nvSpPr>
        <p:spPr>
          <a:xfrm>
            <a:off x="1028700" y="2575587"/>
            <a:ext cx="868218" cy="879410"/>
          </a:xfrm>
          <a:custGeom>
            <a:avLst/>
            <a:gdLst/>
            <a:ahLst/>
            <a:cxnLst/>
            <a:rect l="l" t="t" r="r" b="b"/>
            <a:pathLst>
              <a:path w="868218" h="879410">
                <a:moveTo>
                  <a:pt x="0" y="0"/>
                </a:moveTo>
                <a:lnTo>
                  <a:pt x="868218" y="0"/>
                </a:lnTo>
                <a:lnTo>
                  <a:pt x="868218" y="879410"/>
                </a:lnTo>
                <a:lnTo>
                  <a:pt x="0" y="8794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8763442" y="2225874"/>
            <a:ext cx="9524558" cy="5835251"/>
            <a:chOff x="0" y="0"/>
            <a:chExt cx="12699410" cy="7780335"/>
          </a:xfrm>
        </p:grpSpPr>
        <p:pic>
          <p:nvPicPr>
            <p:cNvPr id="7" name="Picture 7"/>
            <p:cNvPicPr>
              <a:picLocks noChangeAspect="1"/>
            </p:cNvPicPr>
            <p:nvPr/>
          </p:nvPicPr>
          <p:blipFill>
            <a:blip r:embed="rId4"/>
            <a:srcRect t="11718" b="11718"/>
            <a:stretch>
              <a:fillRect/>
            </a:stretch>
          </p:blipFill>
          <p:spPr>
            <a:xfrm>
              <a:off x="0" y="0"/>
              <a:ext cx="12699410" cy="7780335"/>
            </a:xfrm>
            <a:prstGeom prst="rect">
              <a:avLst/>
            </a:prstGeom>
          </p:spPr>
        </p:pic>
      </p:grpSp>
      <p:sp>
        <p:nvSpPr>
          <p:cNvPr id="8" name="TextBox 8"/>
          <p:cNvSpPr txBox="1"/>
          <p:nvPr/>
        </p:nvSpPr>
        <p:spPr>
          <a:xfrm>
            <a:off x="2113632" y="2746310"/>
            <a:ext cx="5986733" cy="657225"/>
          </a:xfrm>
          <a:prstGeom prst="rect">
            <a:avLst/>
          </a:prstGeom>
        </p:spPr>
        <p:txBody>
          <a:bodyPr lIns="0" tIns="0" rIns="0" bIns="0" rtlCol="0" anchor="t">
            <a:spAutoFit/>
          </a:bodyPr>
          <a:lstStyle/>
          <a:p>
            <a:pPr>
              <a:lnSpc>
                <a:spcPts val="5280"/>
              </a:lnSpc>
            </a:pPr>
            <a:r>
              <a:rPr lang="en-US" sz="4400">
                <a:solidFill>
                  <a:srgbClr val="3B4A52"/>
                </a:solidFill>
                <a:latin typeface="Garet ExtraBold"/>
              </a:rPr>
              <a:t>BUSINESS PROBLEM</a:t>
            </a:r>
          </a:p>
        </p:txBody>
      </p:sp>
      <p:sp>
        <p:nvSpPr>
          <p:cNvPr id="9" name="TextBox 9"/>
          <p:cNvSpPr txBox="1"/>
          <p:nvPr/>
        </p:nvSpPr>
        <p:spPr>
          <a:xfrm>
            <a:off x="1028700" y="3789096"/>
            <a:ext cx="7071665" cy="3970230"/>
          </a:xfrm>
          <a:prstGeom prst="rect">
            <a:avLst/>
          </a:prstGeom>
        </p:spPr>
        <p:txBody>
          <a:bodyPr lIns="0" tIns="0" rIns="0" bIns="0" rtlCol="0" anchor="t">
            <a:spAutoFit/>
          </a:bodyPr>
          <a:lstStyle/>
          <a:p>
            <a:pPr>
              <a:lnSpc>
                <a:spcPts val="2920"/>
              </a:lnSpc>
            </a:pPr>
            <a:r>
              <a:rPr lang="en-US" sz="2299" spc="91">
                <a:solidFill>
                  <a:srgbClr val="546873"/>
                </a:solidFill>
                <a:latin typeface="Nunito"/>
              </a:rPr>
              <a:t>Our objective is to investigate the importance of offensive and defensive strategies with respect to the number of games won in baseball. We aim to discover insights that can aid teams and coaches to optimize their strategies and maximize their chances of winning future games. We will do this by analyzing various relationships between offensive and defensive statistics against games won from the years 1871 to 2010. In addition, we will analyze these statistics in four different time periods</a:t>
            </a:r>
          </a:p>
        </p:txBody>
      </p:sp>
      <p:sp>
        <p:nvSpPr>
          <p:cNvPr id="10" name="TextBox 10"/>
          <p:cNvSpPr txBox="1"/>
          <p:nvPr/>
        </p:nvSpPr>
        <p:spPr>
          <a:xfrm>
            <a:off x="1028700" y="1009650"/>
            <a:ext cx="2932097" cy="271090"/>
          </a:xfrm>
          <a:prstGeom prst="rect">
            <a:avLst/>
          </a:prstGeom>
        </p:spPr>
        <p:txBody>
          <a:bodyPr lIns="0" tIns="0" rIns="0" bIns="0" rtlCol="0" anchor="t">
            <a:spAutoFit/>
          </a:bodyPr>
          <a:lstStyle/>
          <a:p>
            <a:pPr>
              <a:lnSpc>
                <a:spcPts val="2380"/>
              </a:lnSpc>
              <a:spcBef>
                <a:spcPct val="0"/>
              </a:spcBef>
            </a:pPr>
            <a:r>
              <a:rPr lang="en-US" sz="1700">
                <a:solidFill>
                  <a:srgbClr val="546873"/>
                </a:solidFill>
                <a:latin typeface="Nunito"/>
              </a:rPr>
              <a:t>Introduction</a:t>
            </a:r>
          </a:p>
        </p:txBody>
      </p:sp>
      <p:sp>
        <p:nvSpPr>
          <p:cNvPr id="11" name="TextBox 11"/>
          <p:cNvSpPr txBox="1"/>
          <p:nvPr/>
        </p:nvSpPr>
        <p:spPr>
          <a:xfrm>
            <a:off x="14334564" y="1009650"/>
            <a:ext cx="2924736" cy="271090"/>
          </a:xfrm>
          <a:prstGeom prst="rect">
            <a:avLst/>
          </a:prstGeom>
        </p:spPr>
        <p:txBody>
          <a:bodyPr lIns="0" tIns="0" rIns="0" bIns="0" rtlCol="0" anchor="t">
            <a:spAutoFit/>
          </a:bodyPr>
          <a:lstStyle/>
          <a:p>
            <a:pPr marL="0" lvl="0" indent="0" algn="r">
              <a:lnSpc>
                <a:spcPts val="2380"/>
              </a:lnSpc>
              <a:spcBef>
                <a:spcPct val="0"/>
              </a:spcBef>
            </a:pPr>
            <a:r>
              <a:rPr lang="en-US" sz="1700">
                <a:solidFill>
                  <a:srgbClr val="3B4A52"/>
                </a:solidFill>
                <a:latin typeface="Nunito"/>
              </a:rPr>
              <a:t>BASEBALL STATISTICS</a:t>
            </a:r>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198647"/>
            <a:ext cx="4442339" cy="3267527"/>
            <a:chOff x="0" y="0"/>
            <a:chExt cx="5923119" cy="4356702"/>
          </a:xfrm>
        </p:grpSpPr>
        <p:pic>
          <p:nvPicPr>
            <p:cNvPr id="3" name="Picture 3"/>
            <p:cNvPicPr>
              <a:picLocks noChangeAspect="1"/>
            </p:cNvPicPr>
            <p:nvPr/>
          </p:nvPicPr>
          <p:blipFill>
            <a:blip r:embed="rId2"/>
            <a:srcRect l="11775" r="11775"/>
            <a:stretch>
              <a:fillRect/>
            </a:stretch>
          </p:blipFill>
          <p:spPr>
            <a:xfrm>
              <a:off x="0" y="0"/>
              <a:ext cx="5923119" cy="4356702"/>
            </a:xfrm>
            <a:prstGeom prst="rect">
              <a:avLst/>
            </a:prstGeom>
          </p:spPr>
        </p:pic>
      </p:grpSp>
      <p:grpSp>
        <p:nvGrpSpPr>
          <p:cNvPr id="4" name="Group 4"/>
          <p:cNvGrpSpPr/>
          <p:nvPr/>
        </p:nvGrpSpPr>
        <p:grpSpPr>
          <a:xfrm>
            <a:off x="1028700" y="5466173"/>
            <a:ext cx="4442339" cy="3267527"/>
            <a:chOff x="0" y="0"/>
            <a:chExt cx="5923119" cy="4356702"/>
          </a:xfrm>
        </p:grpSpPr>
        <p:pic>
          <p:nvPicPr>
            <p:cNvPr id="5" name="Picture 5"/>
            <p:cNvPicPr>
              <a:picLocks noChangeAspect="1"/>
            </p:cNvPicPr>
            <p:nvPr/>
          </p:nvPicPr>
          <p:blipFill>
            <a:blip r:embed="rId3"/>
            <a:srcRect l="11775" r="11775"/>
            <a:stretch>
              <a:fillRect/>
            </a:stretch>
          </p:blipFill>
          <p:spPr>
            <a:xfrm>
              <a:off x="0" y="0"/>
              <a:ext cx="5923119" cy="4356702"/>
            </a:xfrm>
            <a:prstGeom prst="rect">
              <a:avLst/>
            </a:prstGeom>
          </p:spPr>
        </p:pic>
      </p:grpSp>
      <p:sp>
        <p:nvSpPr>
          <p:cNvPr id="6" name="AutoShape 6"/>
          <p:cNvSpPr/>
          <p:nvPr/>
        </p:nvSpPr>
        <p:spPr>
          <a:xfrm flipH="1">
            <a:off x="5640958" y="4375524"/>
            <a:ext cx="11468500" cy="0"/>
          </a:xfrm>
          <a:prstGeom prst="line">
            <a:avLst/>
          </a:prstGeom>
          <a:ln w="38100" cap="flat">
            <a:solidFill>
              <a:srgbClr val="EDEAE5"/>
            </a:solidFill>
            <a:prstDash val="solid"/>
            <a:headEnd type="none" w="sm" len="sm"/>
            <a:tailEnd type="none" w="sm" len="sm"/>
          </a:ln>
        </p:spPr>
      </p:sp>
      <p:sp>
        <p:nvSpPr>
          <p:cNvPr id="7" name="AutoShape 7"/>
          <p:cNvSpPr/>
          <p:nvPr/>
        </p:nvSpPr>
        <p:spPr>
          <a:xfrm flipH="1" flipV="1">
            <a:off x="5640958" y="6822120"/>
            <a:ext cx="11468500" cy="15487"/>
          </a:xfrm>
          <a:prstGeom prst="line">
            <a:avLst/>
          </a:prstGeom>
          <a:ln w="38100" cap="flat">
            <a:solidFill>
              <a:srgbClr val="EDEAE5"/>
            </a:solidFill>
            <a:prstDash val="solid"/>
            <a:headEnd type="none" w="sm" len="sm"/>
            <a:tailEnd type="none" w="sm" len="sm"/>
          </a:ln>
        </p:spPr>
      </p:sp>
      <p:grpSp>
        <p:nvGrpSpPr>
          <p:cNvPr id="8" name="Group 8"/>
          <p:cNvGrpSpPr/>
          <p:nvPr/>
        </p:nvGrpSpPr>
        <p:grpSpPr>
          <a:xfrm rot="5400000">
            <a:off x="-5499410" y="4942022"/>
            <a:ext cx="11087267" cy="578304"/>
            <a:chOff x="0" y="0"/>
            <a:chExt cx="2920103" cy="152310"/>
          </a:xfrm>
        </p:grpSpPr>
        <p:sp>
          <p:nvSpPr>
            <p:cNvPr id="9" name="Freeform 9"/>
            <p:cNvSpPr/>
            <p:nvPr/>
          </p:nvSpPr>
          <p:spPr>
            <a:xfrm>
              <a:off x="0" y="0"/>
              <a:ext cx="2920103" cy="152310"/>
            </a:xfrm>
            <a:custGeom>
              <a:avLst/>
              <a:gdLst/>
              <a:ahLst/>
              <a:cxnLst/>
              <a:rect l="l" t="t" r="r" b="b"/>
              <a:pathLst>
                <a:path w="2920103" h="152310">
                  <a:moveTo>
                    <a:pt x="0" y="0"/>
                  </a:moveTo>
                  <a:lnTo>
                    <a:pt x="2920103" y="0"/>
                  </a:lnTo>
                  <a:lnTo>
                    <a:pt x="2920103" y="152310"/>
                  </a:lnTo>
                  <a:lnTo>
                    <a:pt x="0" y="152310"/>
                  </a:lnTo>
                  <a:close/>
                </a:path>
              </a:pathLst>
            </a:custGeom>
            <a:solidFill>
              <a:srgbClr val="EDEAE5">
                <a:alpha val="83922"/>
              </a:srgbClr>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11" name="Freeform 11"/>
          <p:cNvSpPr/>
          <p:nvPr/>
        </p:nvSpPr>
        <p:spPr>
          <a:xfrm>
            <a:off x="8235460" y="2812375"/>
            <a:ext cx="5105743" cy="1033186"/>
          </a:xfrm>
          <a:custGeom>
            <a:avLst/>
            <a:gdLst/>
            <a:ahLst/>
            <a:cxnLst/>
            <a:rect l="l" t="t" r="r" b="b"/>
            <a:pathLst>
              <a:path w="5105743" h="1033186">
                <a:moveTo>
                  <a:pt x="0" y="0"/>
                </a:moveTo>
                <a:lnTo>
                  <a:pt x="5105743" y="0"/>
                </a:lnTo>
                <a:lnTo>
                  <a:pt x="5105743" y="1033186"/>
                </a:lnTo>
                <a:lnTo>
                  <a:pt x="0" y="1033186"/>
                </a:lnTo>
                <a:lnTo>
                  <a:pt x="0" y="0"/>
                </a:lnTo>
                <a:close/>
              </a:path>
            </a:pathLst>
          </a:custGeom>
          <a:blipFill>
            <a:blip r:embed="rId4"/>
            <a:stretch>
              <a:fillRect/>
            </a:stretch>
          </a:blipFill>
        </p:spPr>
      </p:sp>
      <p:sp>
        <p:nvSpPr>
          <p:cNvPr id="12" name="Freeform 12"/>
          <p:cNvSpPr/>
          <p:nvPr/>
        </p:nvSpPr>
        <p:spPr>
          <a:xfrm>
            <a:off x="13512653" y="7404491"/>
            <a:ext cx="3171978" cy="787032"/>
          </a:xfrm>
          <a:custGeom>
            <a:avLst/>
            <a:gdLst/>
            <a:ahLst/>
            <a:cxnLst/>
            <a:rect l="l" t="t" r="r" b="b"/>
            <a:pathLst>
              <a:path w="3171978" h="787032">
                <a:moveTo>
                  <a:pt x="0" y="0"/>
                </a:moveTo>
                <a:lnTo>
                  <a:pt x="3171978" y="0"/>
                </a:lnTo>
                <a:lnTo>
                  <a:pt x="3171978" y="787032"/>
                </a:lnTo>
                <a:lnTo>
                  <a:pt x="0" y="787032"/>
                </a:lnTo>
                <a:lnTo>
                  <a:pt x="0" y="0"/>
                </a:lnTo>
                <a:close/>
              </a:path>
            </a:pathLst>
          </a:custGeom>
          <a:blipFill>
            <a:blip r:embed="rId5"/>
            <a:stretch>
              <a:fillRect/>
            </a:stretch>
          </a:blipFill>
        </p:spPr>
      </p:sp>
      <p:sp>
        <p:nvSpPr>
          <p:cNvPr id="13" name="Freeform 13"/>
          <p:cNvSpPr/>
          <p:nvPr/>
        </p:nvSpPr>
        <p:spPr>
          <a:xfrm>
            <a:off x="13512653" y="2924559"/>
            <a:ext cx="3171978" cy="784216"/>
          </a:xfrm>
          <a:custGeom>
            <a:avLst/>
            <a:gdLst/>
            <a:ahLst/>
            <a:cxnLst/>
            <a:rect l="l" t="t" r="r" b="b"/>
            <a:pathLst>
              <a:path w="3171978" h="784216">
                <a:moveTo>
                  <a:pt x="0" y="0"/>
                </a:moveTo>
                <a:lnTo>
                  <a:pt x="3171978" y="0"/>
                </a:lnTo>
                <a:lnTo>
                  <a:pt x="3171978" y="784215"/>
                </a:lnTo>
                <a:lnTo>
                  <a:pt x="0" y="784215"/>
                </a:lnTo>
                <a:lnTo>
                  <a:pt x="0" y="0"/>
                </a:lnTo>
                <a:close/>
              </a:path>
            </a:pathLst>
          </a:custGeom>
          <a:blipFill>
            <a:blip r:embed="rId6"/>
            <a:stretch>
              <a:fillRect/>
            </a:stretch>
          </a:blipFill>
        </p:spPr>
      </p:sp>
      <p:sp>
        <p:nvSpPr>
          <p:cNvPr id="14" name="Freeform 14"/>
          <p:cNvSpPr/>
          <p:nvPr/>
        </p:nvSpPr>
        <p:spPr>
          <a:xfrm>
            <a:off x="8235460" y="5105832"/>
            <a:ext cx="5070465" cy="1020035"/>
          </a:xfrm>
          <a:custGeom>
            <a:avLst/>
            <a:gdLst/>
            <a:ahLst/>
            <a:cxnLst/>
            <a:rect l="l" t="t" r="r" b="b"/>
            <a:pathLst>
              <a:path w="5070465" h="1020035">
                <a:moveTo>
                  <a:pt x="0" y="0"/>
                </a:moveTo>
                <a:lnTo>
                  <a:pt x="5070465" y="0"/>
                </a:lnTo>
                <a:lnTo>
                  <a:pt x="5070465" y="1020035"/>
                </a:lnTo>
                <a:lnTo>
                  <a:pt x="0" y="1020035"/>
                </a:lnTo>
                <a:lnTo>
                  <a:pt x="0" y="0"/>
                </a:lnTo>
                <a:close/>
              </a:path>
            </a:pathLst>
          </a:custGeom>
          <a:blipFill>
            <a:blip r:embed="rId7"/>
            <a:stretch>
              <a:fillRect/>
            </a:stretch>
          </a:blipFill>
        </p:spPr>
      </p:sp>
      <p:sp>
        <p:nvSpPr>
          <p:cNvPr id="15" name="Freeform 15"/>
          <p:cNvSpPr/>
          <p:nvPr/>
        </p:nvSpPr>
        <p:spPr>
          <a:xfrm>
            <a:off x="13512653" y="5237106"/>
            <a:ext cx="3171978" cy="757487"/>
          </a:xfrm>
          <a:custGeom>
            <a:avLst/>
            <a:gdLst/>
            <a:ahLst/>
            <a:cxnLst/>
            <a:rect l="l" t="t" r="r" b="b"/>
            <a:pathLst>
              <a:path w="3171978" h="757487">
                <a:moveTo>
                  <a:pt x="0" y="0"/>
                </a:moveTo>
                <a:lnTo>
                  <a:pt x="3171978" y="0"/>
                </a:lnTo>
                <a:lnTo>
                  <a:pt x="3171978" y="757487"/>
                </a:lnTo>
                <a:lnTo>
                  <a:pt x="0" y="757487"/>
                </a:lnTo>
                <a:lnTo>
                  <a:pt x="0" y="0"/>
                </a:lnTo>
                <a:close/>
              </a:path>
            </a:pathLst>
          </a:custGeom>
          <a:blipFill>
            <a:blip r:embed="rId8"/>
            <a:stretch>
              <a:fillRect/>
            </a:stretch>
          </a:blipFill>
        </p:spPr>
      </p:sp>
      <p:sp>
        <p:nvSpPr>
          <p:cNvPr id="16" name="Freeform 16"/>
          <p:cNvSpPr/>
          <p:nvPr/>
        </p:nvSpPr>
        <p:spPr>
          <a:xfrm>
            <a:off x="8235460" y="7292942"/>
            <a:ext cx="5070465" cy="1010132"/>
          </a:xfrm>
          <a:custGeom>
            <a:avLst/>
            <a:gdLst/>
            <a:ahLst/>
            <a:cxnLst/>
            <a:rect l="l" t="t" r="r" b="b"/>
            <a:pathLst>
              <a:path w="5070465" h="1010132">
                <a:moveTo>
                  <a:pt x="0" y="0"/>
                </a:moveTo>
                <a:lnTo>
                  <a:pt x="5070465" y="0"/>
                </a:lnTo>
                <a:lnTo>
                  <a:pt x="5070465" y="1010131"/>
                </a:lnTo>
                <a:lnTo>
                  <a:pt x="0" y="1010131"/>
                </a:lnTo>
                <a:lnTo>
                  <a:pt x="0" y="0"/>
                </a:lnTo>
                <a:close/>
              </a:path>
            </a:pathLst>
          </a:custGeom>
          <a:blipFill>
            <a:blip r:embed="rId9"/>
            <a:stretch>
              <a:fillRect/>
            </a:stretch>
          </a:blipFill>
        </p:spPr>
      </p:sp>
      <p:sp>
        <p:nvSpPr>
          <p:cNvPr id="17" name="TextBox 17"/>
          <p:cNvSpPr txBox="1"/>
          <p:nvPr/>
        </p:nvSpPr>
        <p:spPr>
          <a:xfrm>
            <a:off x="6377656" y="7459870"/>
            <a:ext cx="1563267" cy="695325"/>
          </a:xfrm>
          <a:prstGeom prst="rect">
            <a:avLst/>
          </a:prstGeom>
        </p:spPr>
        <p:txBody>
          <a:bodyPr lIns="0" tIns="0" rIns="0" bIns="0" rtlCol="0" anchor="t">
            <a:spAutoFit/>
          </a:bodyPr>
          <a:lstStyle/>
          <a:p>
            <a:pPr>
              <a:lnSpc>
                <a:spcPts val="2774"/>
              </a:lnSpc>
            </a:pPr>
            <a:r>
              <a:rPr lang="en-US" sz="2499">
                <a:solidFill>
                  <a:srgbClr val="3B4A52"/>
                </a:solidFill>
                <a:latin typeface="Nunito Bold"/>
              </a:rPr>
              <a:t>Balanced</a:t>
            </a:r>
          </a:p>
          <a:p>
            <a:pPr marL="0" lvl="0" indent="0" algn="l">
              <a:lnSpc>
                <a:spcPts val="2774"/>
              </a:lnSpc>
            </a:pPr>
            <a:r>
              <a:rPr lang="en-US" sz="2499">
                <a:solidFill>
                  <a:srgbClr val="3B4A52"/>
                </a:solidFill>
                <a:latin typeface="Nunito Bold"/>
              </a:rPr>
              <a:t>Model</a:t>
            </a:r>
          </a:p>
        </p:txBody>
      </p:sp>
      <p:sp>
        <p:nvSpPr>
          <p:cNvPr id="18" name="TextBox 18"/>
          <p:cNvSpPr txBox="1"/>
          <p:nvPr/>
        </p:nvSpPr>
        <p:spPr>
          <a:xfrm>
            <a:off x="1028700" y="1329421"/>
            <a:ext cx="6950827" cy="745400"/>
          </a:xfrm>
          <a:prstGeom prst="rect">
            <a:avLst/>
          </a:prstGeom>
        </p:spPr>
        <p:txBody>
          <a:bodyPr lIns="0" tIns="0" rIns="0" bIns="0" rtlCol="0" anchor="t">
            <a:spAutoFit/>
          </a:bodyPr>
          <a:lstStyle/>
          <a:p>
            <a:pPr>
              <a:lnSpc>
                <a:spcPts val="6160"/>
              </a:lnSpc>
              <a:spcBef>
                <a:spcPct val="0"/>
              </a:spcBef>
            </a:pPr>
            <a:r>
              <a:rPr lang="en-US" sz="4400">
                <a:solidFill>
                  <a:srgbClr val="3B4A52"/>
                </a:solidFill>
                <a:latin typeface="Garet ExtraBold"/>
              </a:rPr>
              <a:t>PREDICTIVE MODELS</a:t>
            </a:r>
          </a:p>
        </p:txBody>
      </p:sp>
      <p:sp>
        <p:nvSpPr>
          <p:cNvPr id="19" name="TextBox 19"/>
          <p:cNvSpPr txBox="1"/>
          <p:nvPr/>
        </p:nvSpPr>
        <p:spPr>
          <a:xfrm>
            <a:off x="6377656" y="2875033"/>
            <a:ext cx="1563267" cy="860245"/>
          </a:xfrm>
          <a:prstGeom prst="rect">
            <a:avLst/>
          </a:prstGeom>
        </p:spPr>
        <p:txBody>
          <a:bodyPr lIns="0" tIns="0" rIns="0" bIns="0" rtlCol="0" anchor="t">
            <a:spAutoFit/>
          </a:bodyPr>
          <a:lstStyle/>
          <a:p>
            <a:pPr>
              <a:lnSpc>
                <a:spcPts val="3499"/>
              </a:lnSpc>
            </a:pPr>
            <a:r>
              <a:rPr lang="en-US" sz="2499">
                <a:solidFill>
                  <a:srgbClr val="3B4A52"/>
                </a:solidFill>
                <a:latin typeface="Nunito Bold"/>
              </a:rPr>
              <a:t>Offensive</a:t>
            </a:r>
          </a:p>
          <a:p>
            <a:pPr>
              <a:lnSpc>
                <a:spcPts val="3499"/>
              </a:lnSpc>
            </a:pPr>
            <a:r>
              <a:rPr lang="en-US" sz="2499">
                <a:solidFill>
                  <a:srgbClr val="3B4A52"/>
                </a:solidFill>
                <a:latin typeface="Nunito Bold"/>
              </a:rPr>
              <a:t>Model</a:t>
            </a:r>
          </a:p>
        </p:txBody>
      </p:sp>
      <p:sp>
        <p:nvSpPr>
          <p:cNvPr id="20" name="TextBox 20"/>
          <p:cNvSpPr txBox="1"/>
          <p:nvPr/>
        </p:nvSpPr>
        <p:spPr>
          <a:xfrm>
            <a:off x="6377656" y="5296852"/>
            <a:ext cx="1563267" cy="666570"/>
          </a:xfrm>
          <a:prstGeom prst="rect">
            <a:avLst/>
          </a:prstGeom>
        </p:spPr>
        <p:txBody>
          <a:bodyPr lIns="0" tIns="0" rIns="0" bIns="0" rtlCol="0" anchor="t">
            <a:spAutoFit/>
          </a:bodyPr>
          <a:lstStyle/>
          <a:p>
            <a:pPr>
              <a:lnSpc>
                <a:spcPts val="2624"/>
              </a:lnSpc>
            </a:pPr>
            <a:r>
              <a:rPr lang="en-US" sz="2499">
                <a:solidFill>
                  <a:srgbClr val="3B4A52"/>
                </a:solidFill>
                <a:latin typeface="Nunito Bold"/>
              </a:rPr>
              <a:t>Defensive</a:t>
            </a:r>
          </a:p>
          <a:p>
            <a:pPr marL="0" lvl="0" indent="0" algn="l">
              <a:lnSpc>
                <a:spcPts val="2624"/>
              </a:lnSpc>
            </a:pPr>
            <a:r>
              <a:rPr lang="en-US" sz="2499">
                <a:solidFill>
                  <a:srgbClr val="3B4A52"/>
                </a:solidFill>
                <a:latin typeface="Nunito Bold"/>
              </a:rPr>
              <a:t>Model</a:t>
            </a:r>
          </a:p>
        </p:txBody>
      </p:sp>
      <p:sp>
        <p:nvSpPr>
          <p:cNvPr id="21" name="TextBox 21"/>
          <p:cNvSpPr txBox="1"/>
          <p:nvPr/>
        </p:nvSpPr>
        <p:spPr>
          <a:xfrm>
            <a:off x="14334564" y="1009650"/>
            <a:ext cx="2924736" cy="271055"/>
          </a:xfrm>
          <a:prstGeom prst="rect">
            <a:avLst/>
          </a:prstGeom>
        </p:spPr>
        <p:txBody>
          <a:bodyPr lIns="0" tIns="0" rIns="0" bIns="0" rtlCol="0" anchor="t">
            <a:spAutoFit/>
          </a:bodyPr>
          <a:lstStyle/>
          <a:p>
            <a:pPr marL="0" lvl="0" indent="0" algn="r">
              <a:lnSpc>
                <a:spcPts val="2380"/>
              </a:lnSpc>
              <a:spcBef>
                <a:spcPct val="0"/>
              </a:spcBef>
            </a:pPr>
            <a:r>
              <a:rPr lang="en-US" sz="1700">
                <a:solidFill>
                  <a:srgbClr val="546873"/>
                </a:solidFill>
                <a:latin typeface="Nunito"/>
              </a:rPr>
              <a:t>BASEBALL STATISTICS</a:t>
            </a:r>
          </a:p>
        </p:txBody>
      </p:sp>
      <p:sp>
        <p:nvSpPr>
          <p:cNvPr id="22" name="TextBox 22"/>
          <p:cNvSpPr txBox="1"/>
          <p:nvPr/>
        </p:nvSpPr>
        <p:spPr>
          <a:xfrm>
            <a:off x="1028700" y="1009650"/>
            <a:ext cx="2932097" cy="271055"/>
          </a:xfrm>
          <a:prstGeom prst="rect">
            <a:avLst/>
          </a:prstGeom>
        </p:spPr>
        <p:txBody>
          <a:bodyPr lIns="0" tIns="0" rIns="0" bIns="0" rtlCol="0" anchor="t">
            <a:spAutoFit/>
          </a:bodyPr>
          <a:lstStyle/>
          <a:p>
            <a:pPr>
              <a:lnSpc>
                <a:spcPts val="2380"/>
              </a:lnSpc>
              <a:spcBef>
                <a:spcPct val="0"/>
              </a:spcBef>
            </a:pPr>
            <a:r>
              <a:rPr lang="en-US" sz="1700">
                <a:solidFill>
                  <a:srgbClr val="546873"/>
                </a:solidFill>
                <a:latin typeface="Nunito"/>
              </a:rPr>
              <a:t>Predictive Models </a:t>
            </a:r>
          </a:p>
        </p:txBody>
      </p:sp>
      <p:sp>
        <p:nvSpPr>
          <p:cNvPr id="23" name="TextBox 23"/>
          <p:cNvSpPr txBox="1"/>
          <p:nvPr/>
        </p:nvSpPr>
        <p:spPr>
          <a:xfrm>
            <a:off x="1028700" y="9051054"/>
            <a:ext cx="15655931" cy="555498"/>
          </a:xfrm>
          <a:prstGeom prst="rect">
            <a:avLst/>
          </a:prstGeom>
        </p:spPr>
        <p:txBody>
          <a:bodyPr lIns="0" tIns="0" rIns="0" bIns="0" rtlCol="0" anchor="t">
            <a:spAutoFit/>
          </a:bodyPr>
          <a:lstStyle/>
          <a:p>
            <a:pPr>
              <a:lnSpc>
                <a:spcPts val="2286"/>
              </a:lnSpc>
            </a:pPr>
            <a:r>
              <a:rPr lang="en-US" sz="1800" spc="108">
                <a:solidFill>
                  <a:srgbClr val="546873"/>
                </a:solidFill>
                <a:latin typeface="Nunito"/>
              </a:rPr>
              <a:t>Lower values of MAE, MSE,  and RMSE indicate better model performance. The Balanced Model seems to be the best performing model among the three based on these metrics.</a:t>
            </a:r>
          </a:p>
        </p:txBody>
      </p:sp>
    </p:spTree>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5474369" y="-3553779"/>
            <a:ext cx="7339262" cy="20851671"/>
            <a:chOff x="0" y="0"/>
            <a:chExt cx="1932974" cy="5491798"/>
          </a:xfrm>
        </p:grpSpPr>
        <p:sp>
          <p:nvSpPr>
            <p:cNvPr id="3" name="Freeform 3"/>
            <p:cNvSpPr/>
            <p:nvPr/>
          </p:nvSpPr>
          <p:spPr>
            <a:xfrm>
              <a:off x="0" y="0"/>
              <a:ext cx="1932974" cy="5491798"/>
            </a:xfrm>
            <a:custGeom>
              <a:avLst/>
              <a:gdLst/>
              <a:ahLst/>
              <a:cxnLst/>
              <a:rect l="l" t="t" r="r" b="b"/>
              <a:pathLst>
                <a:path w="1932974" h="5491798">
                  <a:moveTo>
                    <a:pt x="0" y="0"/>
                  </a:moveTo>
                  <a:lnTo>
                    <a:pt x="1932974" y="0"/>
                  </a:lnTo>
                  <a:lnTo>
                    <a:pt x="1932974" y="5491798"/>
                  </a:lnTo>
                  <a:lnTo>
                    <a:pt x="0" y="5491798"/>
                  </a:lnTo>
                  <a:close/>
                </a:path>
              </a:pathLst>
            </a:custGeom>
            <a:solidFill>
              <a:srgbClr val="546873">
                <a:alpha val="83922"/>
              </a:srgbClr>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1028700" y="3941401"/>
            <a:ext cx="5692121" cy="5692121"/>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798F9B"/>
              </a:solidFill>
            </a:ln>
          </p:spPr>
        </p:sp>
        <p:sp>
          <p:nvSpPr>
            <p:cNvPr id="7" name="TextBox 7"/>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8" name="Group 8"/>
          <p:cNvGrpSpPr/>
          <p:nvPr/>
        </p:nvGrpSpPr>
        <p:grpSpPr>
          <a:xfrm>
            <a:off x="6261864" y="3941401"/>
            <a:ext cx="5692121" cy="5692121"/>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798F9B"/>
              </a:solidFill>
            </a:ln>
          </p:spPr>
        </p:sp>
        <p:sp>
          <p:nvSpPr>
            <p:cNvPr id="10" name="TextBox 10"/>
            <p:cNvSpPr txBox="1"/>
            <p:nvPr/>
          </p:nvSpPr>
          <p:spPr>
            <a:xfrm>
              <a:off x="76200" y="47625"/>
              <a:ext cx="660400" cy="688975"/>
            </a:xfrm>
            <a:prstGeom prst="rect">
              <a:avLst/>
            </a:prstGeom>
          </p:spPr>
          <p:txBody>
            <a:bodyPr lIns="50800" tIns="50800" rIns="50800" bIns="50800" rtlCol="0" anchor="ctr"/>
            <a:lstStyle/>
            <a:p>
              <a:pPr marL="0" lvl="0" indent="0" algn="ctr">
                <a:lnSpc>
                  <a:spcPts val="2969"/>
                </a:lnSpc>
                <a:spcBef>
                  <a:spcPct val="0"/>
                </a:spcBef>
              </a:pPr>
              <a:endParaRPr/>
            </a:p>
          </p:txBody>
        </p:sp>
      </p:grpSp>
      <p:grpSp>
        <p:nvGrpSpPr>
          <p:cNvPr id="11" name="Group 11"/>
          <p:cNvGrpSpPr/>
          <p:nvPr/>
        </p:nvGrpSpPr>
        <p:grpSpPr>
          <a:xfrm>
            <a:off x="11567179" y="3941401"/>
            <a:ext cx="5692121" cy="5692121"/>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19050">
              <a:solidFill>
                <a:srgbClr val="798F9B"/>
              </a:solidFill>
            </a:ln>
          </p:spPr>
        </p:sp>
        <p:sp>
          <p:nvSpPr>
            <p:cNvPr id="13" name="TextBox 13"/>
            <p:cNvSpPr txBox="1"/>
            <p:nvPr/>
          </p:nvSpPr>
          <p:spPr>
            <a:xfrm>
              <a:off x="76200" y="19050"/>
              <a:ext cx="660400" cy="717550"/>
            </a:xfrm>
            <a:prstGeom prst="rect">
              <a:avLst/>
            </a:prstGeom>
          </p:spPr>
          <p:txBody>
            <a:bodyPr lIns="50800" tIns="50800" rIns="50800" bIns="50800" rtlCol="0" anchor="ctr"/>
            <a:lstStyle/>
            <a:p>
              <a:pPr marL="0" lvl="0" indent="0" algn="ctr">
                <a:lnSpc>
                  <a:spcPts val="4479"/>
                </a:lnSpc>
                <a:spcBef>
                  <a:spcPct val="0"/>
                </a:spcBef>
              </a:pPr>
              <a:endParaRPr/>
            </a:p>
          </p:txBody>
        </p:sp>
      </p:grpSp>
      <p:sp>
        <p:nvSpPr>
          <p:cNvPr id="14" name="Freeform 14"/>
          <p:cNvSpPr/>
          <p:nvPr/>
        </p:nvSpPr>
        <p:spPr>
          <a:xfrm>
            <a:off x="3257550" y="5085146"/>
            <a:ext cx="1234421" cy="507235"/>
          </a:xfrm>
          <a:custGeom>
            <a:avLst/>
            <a:gdLst/>
            <a:ahLst/>
            <a:cxnLst/>
            <a:rect l="l" t="t" r="r" b="b"/>
            <a:pathLst>
              <a:path w="1234421" h="507235">
                <a:moveTo>
                  <a:pt x="0" y="0"/>
                </a:moveTo>
                <a:lnTo>
                  <a:pt x="1234421" y="0"/>
                </a:lnTo>
                <a:lnTo>
                  <a:pt x="1234421" y="507234"/>
                </a:lnTo>
                <a:lnTo>
                  <a:pt x="0" y="5072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3893287" y="4831528"/>
            <a:ext cx="1039906" cy="623944"/>
          </a:xfrm>
          <a:custGeom>
            <a:avLst/>
            <a:gdLst/>
            <a:ahLst/>
            <a:cxnLst/>
            <a:rect l="l" t="t" r="r" b="b"/>
            <a:pathLst>
              <a:path w="1039906" h="623944">
                <a:moveTo>
                  <a:pt x="0" y="0"/>
                </a:moveTo>
                <a:lnTo>
                  <a:pt x="1039906" y="0"/>
                </a:lnTo>
                <a:lnTo>
                  <a:pt x="1039906" y="623944"/>
                </a:lnTo>
                <a:lnTo>
                  <a:pt x="0" y="6239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8490714" y="5085146"/>
            <a:ext cx="1234421" cy="507235"/>
          </a:xfrm>
          <a:custGeom>
            <a:avLst/>
            <a:gdLst/>
            <a:ahLst/>
            <a:cxnLst/>
            <a:rect l="l" t="t" r="r" b="b"/>
            <a:pathLst>
              <a:path w="1234421" h="507235">
                <a:moveTo>
                  <a:pt x="0" y="0"/>
                </a:moveTo>
                <a:lnTo>
                  <a:pt x="1234421" y="0"/>
                </a:lnTo>
                <a:lnTo>
                  <a:pt x="1234421" y="507234"/>
                </a:lnTo>
                <a:lnTo>
                  <a:pt x="0" y="5072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31603" y="56890"/>
            <a:ext cx="4031105" cy="3145536"/>
          </a:xfrm>
          <a:custGeom>
            <a:avLst/>
            <a:gdLst/>
            <a:ahLst/>
            <a:cxnLst/>
            <a:rect l="l" t="t" r="r" b="b"/>
            <a:pathLst>
              <a:path w="4031105" h="3145536">
                <a:moveTo>
                  <a:pt x="0" y="0"/>
                </a:moveTo>
                <a:lnTo>
                  <a:pt x="4031106" y="0"/>
                </a:lnTo>
                <a:lnTo>
                  <a:pt x="4031106" y="3145536"/>
                </a:lnTo>
                <a:lnTo>
                  <a:pt x="0" y="3145536"/>
                </a:lnTo>
                <a:lnTo>
                  <a:pt x="0" y="0"/>
                </a:lnTo>
                <a:close/>
              </a:path>
            </a:pathLst>
          </a:custGeom>
          <a:blipFill>
            <a:blip r:embed="rId6">
              <a:extLst>
                <a:ext uri="{96DAC541-7B7A-43D3-8B79-37D633B846F1}">
                  <asvg:svgBlip xmlns:asvg="http://schemas.microsoft.com/office/drawing/2016/SVG/main" r:embed="rId7"/>
                </a:ext>
              </a:extLst>
            </a:blip>
            <a:stretch>
              <a:fillRect l="-81468"/>
            </a:stretch>
          </a:blipFill>
        </p:spPr>
      </p:sp>
      <p:sp>
        <p:nvSpPr>
          <p:cNvPr id="18" name="Freeform 18"/>
          <p:cNvSpPr/>
          <p:nvPr/>
        </p:nvSpPr>
        <p:spPr>
          <a:xfrm>
            <a:off x="3721920" y="56890"/>
            <a:ext cx="7315200" cy="3145536"/>
          </a:xfrm>
          <a:custGeom>
            <a:avLst/>
            <a:gdLst/>
            <a:ahLst/>
            <a:cxnLst/>
            <a:rect l="l" t="t" r="r" b="b"/>
            <a:pathLst>
              <a:path w="7315200" h="3145536">
                <a:moveTo>
                  <a:pt x="0" y="0"/>
                </a:moveTo>
                <a:lnTo>
                  <a:pt x="7315200" y="0"/>
                </a:lnTo>
                <a:lnTo>
                  <a:pt x="7315200" y="3145536"/>
                </a:lnTo>
                <a:lnTo>
                  <a:pt x="0" y="31455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5078196" y="1028700"/>
            <a:ext cx="726036" cy="805588"/>
          </a:xfrm>
          <a:custGeom>
            <a:avLst/>
            <a:gdLst/>
            <a:ahLst/>
            <a:cxnLst/>
            <a:rect l="l" t="t" r="r" b="b"/>
            <a:pathLst>
              <a:path w="726036" h="805588">
                <a:moveTo>
                  <a:pt x="0" y="0"/>
                </a:moveTo>
                <a:lnTo>
                  <a:pt x="726036" y="0"/>
                </a:lnTo>
                <a:lnTo>
                  <a:pt x="726036" y="805588"/>
                </a:lnTo>
                <a:lnTo>
                  <a:pt x="0" y="8055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10972800" y="56890"/>
            <a:ext cx="7315200" cy="3145536"/>
          </a:xfrm>
          <a:custGeom>
            <a:avLst/>
            <a:gdLst/>
            <a:ahLst/>
            <a:cxnLst/>
            <a:rect l="l" t="t" r="r" b="b"/>
            <a:pathLst>
              <a:path w="7315200" h="3145536">
                <a:moveTo>
                  <a:pt x="0" y="0"/>
                </a:moveTo>
                <a:lnTo>
                  <a:pt x="7315200" y="0"/>
                </a:lnTo>
                <a:lnTo>
                  <a:pt x="7315200" y="3145536"/>
                </a:lnTo>
                <a:lnTo>
                  <a:pt x="0" y="31455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TextBox 21"/>
          <p:cNvSpPr txBox="1"/>
          <p:nvPr/>
        </p:nvSpPr>
        <p:spPr>
          <a:xfrm>
            <a:off x="1028700" y="1532357"/>
            <a:ext cx="5386441" cy="745401"/>
          </a:xfrm>
          <a:prstGeom prst="rect">
            <a:avLst/>
          </a:prstGeom>
        </p:spPr>
        <p:txBody>
          <a:bodyPr lIns="0" tIns="0" rIns="0" bIns="0" rtlCol="0" anchor="t">
            <a:spAutoFit/>
          </a:bodyPr>
          <a:lstStyle/>
          <a:p>
            <a:pPr>
              <a:lnSpc>
                <a:spcPts val="6159"/>
              </a:lnSpc>
              <a:spcBef>
                <a:spcPct val="0"/>
              </a:spcBef>
            </a:pPr>
            <a:r>
              <a:rPr lang="en-US" sz="4399">
                <a:solidFill>
                  <a:srgbClr val="3B4A52"/>
                </a:solidFill>
                <a:latin typeface="Garet ExtraBold"/>
              </a:rPr>
              <a:t>CONCLUSION</a:t>
            </a:r>
          </a:p>
        </p:txBody>
      </p:sp>
      <p:sp>
        <p:nvSpPr>
          <p:cNvPr id="22" name="TextBox 22"/>
          <p:cNvSpPr txBox="1"/>
          <p:nvPr/>
        </p:nvSpPr>
        <p:spPr>
          <a:xfrm>
            <a:off x="1951368" y="5996828"/>
            <a:ext cx="4040953" cy="1064394"/>
          </a:xfrm>
          <a:prstGeom prst="rect">
            <a:avLst/>
          </a:prstGeom>
        </p:spPr>
        <p:txBody>
          <a:bodyPr wrap="square" lIns="0" tIns="0" rIns="0" bIns="0" rtlCol="0" anchor="t">
            <a:spAutoFit/>
          </a:bodyPr>
          <a:lstStyle/>
          <a:p>
            <a:pPr algn="ctr">
              <a:lnSpc>
                <a:spcPts val="2800"/>
              </a:lnSpc>
              <a:spcBef>
                <a:spcPct val="0"/>
              </a:spcBef>
            </a:pPr>
            <a:r>
              <a:rPr lang="en-US" sz="2000">
                <a:solidFill>
                  <a:srgbClr val="EDEAE5"/>
                </a:solidFill>
                <a:latin typeface="Nunito Bold"/>
              </a:rPr>
              <a:t>What are key offensive statistics that significantly affect the number of games won?</a:t>
            </a:r>
          </a:p>
        </p:txBody>
      </p:sp>
      <p:sp>
        <p:nvSpPr>
          <p:cNvPr id="23" name="TextBox 23"/>
          <p:cNvSpPr txBox="1"/>
          <p:nvPr/>
        </p:nvSpPr>
        <p:spPr>
          <a:xfrm>
            <a:off x="1501989" y="7230321"/>
            <a:ext cx="4745543" cy="1044250"/>
          </a:xfrm>
          <a:prstGeom prst="rect">
            <a:avLst/>
          </a:prstGeom>
        </p:spPr>
        <p:txBody>
          <a:bodyPr lIns="0" tIns="0" rIns="0" bIns="0" rtlCol="0" anchor="t">
            <a:spAutoFit/>
          </a:bodyPr>
          <a:lstStyle/>
          <a:p>
            <a:pPr algn="ctr">
              <a:lnSpc>
                <a:spcPts val="2800"/>
              </a:lnSpc>
            </a:pPr>
            <a:r>
              <a:rPr lang="en-US" sz="2000" spc="120">
                <a:solidFill>
                  <a:srgbClr val="EDEAE5"/>
                </a:solidFill>
                <a:latin typeface="Nunito"/>
              </a:rPr>
              <a:t>Runs Scored</a:t>
            </a:r>
          </a:p>
          <a:p>
            <a:pPr algn="ctr">
              <a:lnSpc>
                <a:spcPts val="2800"/>
              </a:lnSpc>
            </a:pPr>
            <a:r>
              <a:rPr lang="en-US" sz="2000" spc="120">
                <a:solidFill>
                  <a:srgbClr val="EDEAE5"/>
                </a:solidFill>
                <a:latin typeface="Nunito"/>
              </a:rPr>
              <a:t>Hits</a:t>
            </a:r>
          </a:p>
          <a:p>
            <a:pPr algn="ctr">
              <a:lnSpc>
                <a:spcPts val="2800"/>
              </a:lnSpc>
              <a:spcBef>
                <a:spcPct val="0"/>
              </a:spcBef>
            </a:pPr>
            <a:r>
              <a:rPr lang="en-US" sz="2000" spc="120">
                <a:solidFill>
                  <a:srgbClr val="EDEAE5"/>
                </a:solidFill>
                <a:latin typeface="Nunito"/>
              </a:rPr>
              <a:t>Home Runs</a:t>
            </a:r>
          </a:p>
        </p:txBody>
      </p:sp>
      <p:sp>
        <p:nvSpPr>
          <p:cNvPr id="24" name="TextBox 24"/>
          <p:cNvSpPr txBox="1"/>
          <p:nvPr/>
        </p:nvSpPr>
        <p:spPr>
          <a:xfrm>
            <a:off x="6979047" y="7230321"/>
            <a:ext cx="4329906" cy="1044250"/>
          </a:xfrm>
          <a:prstGeom prst="rect">
            <a:avLst/>
          </a:prstGeom>
        </p:spPr>
        <p:txBody>
          <a:bodyPr lIns="0" tIns="0" rIns="0" bIns="0" rtlCol="0" anchor="t">
            <a:spAutoFit/>
          </a:bodyPr>
          <a:lstStyle/>
          <a:p>
            <a:pPr algn="ctr">
              <a:lnSpc>
                <a:spcPts val="2800"/>
              </a:lnSpc>
            </a:pPr>
            <a:r>
              <a:rPr lang="en-US" sz="2000" spc="120">
                <a:solidFill>
                  <a:srgbClr val="EDEAE5"/>
                </a:solidFill>
                <a:latin typeface="Nunito"/>
              </a:rPr>
              <a:t>Shutout</a:t>
            </a:r>
          </a:p>
          <a:p>
            <a:pPr algn="ctr">
              <a:lnSpc>
                <a:spcPts val="2800"/>
              </a:lnSpc>
            </a:pPr>
            <a:r>
              <a:rPr lang="en-US" sz="2000" spc="120">
                <a:solidFill>
                  <a:srgbClr val="EDEAE5"/>
                </a:solidFill>
                <a:latin typeface="Nunito"/>
              </a:rPr>
              <a:t>Infield Put Outs</a:t>
            </a:r>
          </a:p>
          <a:p>
            <a:pPr algn="ctr">
              <a:lnSpc>
                <a:spcPts val="2800"/>
              </a:lnSpc>
              <a:spcBef>
                <a:spcPct val="0"/>
              </a:spcBef>
            </a:pPr>
            <a:r>
              <a:rPr lang="en-US" sz="2000" spc="120">
                <a:solidFill>
                  <a:srgbClr val="EDEAE5"/>
                </a:solidFill>
                <a:latin typeface="Nunito"/>
              </a:rPr>
              <a:t>Saves</a:t>
            </a:r>
          </a:p>
        </p:txBody>
      </p:sp>
      <p:sp>
        <p:nvSpPr>
          <p:cNvPr id="25" name="TextBox 25"/>
          <p:cNvSpPr txBox="1"/>
          <p:nvPr/>
        </p:nvSpPr>
        <p:spPr>
          <a:xfrm>
            <a:off x="12196332" y="6976704"/>
            <a:ext cx="4433815" cy="1396567"/>
          </a:xfrm>
          <a:prstGeom prst="rect">
            <a:avLst/>
          </a:prstGeom>
        </p:spPr>
        <p:txBody>
          <a:bodyPr lIns="0" tIns="0" rIns="0" bIns="0" rtlCol="0" anchor="t">
            <a:spAutoFit/>
          </a:bodyPr>
          <a:lstStyle/>
          <a:p>
            <a:pPr algn="ctr">
              <a:lnSpc>
                <a:spcPts val="2800"/>
              </a:lnSpc>
              <a:spcBef>
                <a:spcPct val="0"/>
              </a:spcBef>
            </a:pPr>
            <a:r>
              <a:rPr lang="en-US" sz="2000" spc="120">
                <a:solidFill>
                  <a:srgbClr val="EDEAE5"/>
                </a:solidFill>
                <a:latin typeface="Nunito"/>
              </a:rPr>
              <a:t>A balanced strategy combining both offensive and defensive factors showed effectiveness in various periods.</a:t>
            </a:r>
          </a:p>
        </p:txBody>
      </p:sp>
      <p:sp>
        <p:nvSpPr>
          <p:cNvPr id="26" name="TextBox 26"/>
          <p:cNvSpPr txBox="1"/>
          <p:nvPr/>
        </p:nvSpPr>
        <p:spPr>
          <a:xfrm>
            <a:off x="14334564" y="1009650"/>
            <a:ext cx="2924736" cy="271090"/>
          </a:xfrm>
          <a:prstGeom prst="rect">
            <a:avLst/>
          </a:prstGeom>
        </p:spPr>
        <p:txBody>
          <a:bodyPr lIns="0" tIns="0" rIns="0" bIns="0" rtlCol="0" anchor="t">
            <a:spAutoFit/>
          </a:bodyPr>
          <a:lstStyle/>
          <a:p>
            <a:pPr marL="0" lvl="0" indent="0" algn="r">
              <a:lnSpc>
                <a:spcPts val="2380"/>
              </a:lnSpc>
              <a:spcBef>
                <a:spcPct val="0"/>
              </a:spcBef>
            </a:pPr>
            <a:r>
              <a:rPr lang="en-US" sz="1700">
                <a:solidFill>
                  <a:srgbClr val="546873"/>
                </a:solidFill>
                <a:latin typeface="Nunito"/>
              </a:rPr>
              <a:t>BASEBALL STATISTICS</a:t>
            </a:r>
          </a:p>
        </p:txBody>
      </p:sp>
      <p:sp>
        <p:nvSpPr>
          <p:cNvPr id="27" name="TextBox 27"/>
          <p:cNvSpPr txBox="1"/>
          <p:nvPr/>
        </p:nvSpPr>
        <p:spPr>
          <a:xfrm>
            <a:off x="1028700" y="1009650"/>
            <a:ext cx="2932097" cy="271090"/>
          </a:xfrm>
          <a:prstGeom prst="rect">
            <a:avLst/>
          </a:prstGeom>
        </p:spPr>
        <p:txBody>
          <a:bodyPr lIns="0" tIns="0" rIns="0" bIns="0" rtlCol="0" anchor="t">
            <a:spAutoFit/>
          </a:bodyPr>
          <a:lstStyle/>
          <a:p>
            <a:pPr>
              <a:lnSpc>
                <a:spcPts val="2380"/>
              </a:lnSpc>
              <a:spcBef>
                <a:spcPct val="0"/>
              </a:spcBef>
            </a:pPr>
            <a:r>
              <a:rPr lang="en-US" sz="1700">
                <a:solidFill>
                  <a:srgbClr val="546873"/>
                </a:solidFill>
                <a:latin typeface="Nunito"/>
              </a:rPr>
              <a:t>ANALYSIS</a:t>
            </a:r>
          </a:p>
        </p:txBody>
      </p:sp>
      <p:sp>
        <p:nvSpPr>
          <p:cNvPr id="28" name="TextBox 28"/>
          <p:cNvSpPr txBox="1"/>
          <p:nvPr/>
        </p:nvSpPr>
        <p:spPr>
          <a:xfrm>
            <a:off x="7188015" y="5996828"/>
            <a:ext cx="3911970" cy="1044250"/>
          </a:xfrm>
          <a:prstGeom prst="rect">
            <a:avLst/>
          </a:prstGeom>
        </p:spPr>
        <p:txBody>
          <a:bodyPr lIns="0" tIns="0" rIns="0" bIns="0" rtlCol="0" anchor="t">
            <a:spAutoFit/>
          </a:bodyPr>
          <a:lstStyle/>
          <a:p>
            <a:pPr algn="ctr">
              <a:lnSpc>
                <a:spcPts val="2800"/>
              </a:lnSpc>
              <a:spcBef>
                <a:spcPct val="0"/>
              </a:spcBef>
            </a:pPr>
            <a:r>
              <a:rPr lang="en-US" sz="2000">
                <a:solidFill>
                  <a:srgbClr val="EDEAE5"/>
                </a:solidFill>
                <a:latin typeface="Nunito Bold"/>
              </a:rPr>
              <a:t>What are key defensive statistics that significantly affect the number of games won?</a:t>
            </a:r>
          </a:p>
        </p:txBody>
      </p:sp>
      <p:sp>
        <p:nvSpPr>
          <p:cNvPr id="29" name="TextBox 29"/>
          <p:cNvSpPr txBox="1"/>
          <p:nvPr/>
        </p:nvSpPr>
        <p:spPr>
          <a:xfrm>
            <a:off x="12654889" y="5743211"/>
            <a:ext cx="3566186" cy="1044250"/>
          </a:xfrm>
          <a:prstGeom prst="rect">
            <a:avLst/>
          </a:prstGeom>
        </p:spPr>
        <p:txBody>
          <a:bodyPr lIns="0" tIns="0" rIns="0" bIns="0" rtlCol="0" anchor="t">
            <a:spAutoFit/>
          </a:bodyPr>
          <a:lstStyle/>
          <a:p>
            <a:pPr algn="ctr">
              <a:lnSpc>
                <a:spcPts val="2800"/>
              </a:lnSpc>
              <a:spcBef>
                <a:spcPct val="0"/>
              </a:spcBef>
            </a:pPr>
            <a:r>
              <a:rPr lang="en-US" sz="2000">
                <a:solidFill>
                  <a:srgbClr val="EDEAE5"/>
                </a:solidFill>
                <a:latin typeface="Nunito Bold"/>
              </a:rPr>
              <a:t>Are there trends and patterns in the data for informed decision-making?</a:t>
            </a:r>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pSp>
        <p:nvGrpSpPr>
          <p:cNvPr id="2" name="Group 2"/>
          <p:cNvGrpSpPr/>
          <p:nvPr/>
        </p:nvGrpSpPr>
        <p:grpSpPr>
          <a:xfrm>
            <a:off x="0" y="9619329"/>
            <a:ext cx="18288000" cy="667671"/>
            <a:chOff x="0" y="0"/>
            <a:chExt cx="4816593" cy="175847"/>
          </a:xfrm>
        </p:grpSpPr>
        <p:sp>
          <p:nvSpPr>
            <p:cNvPr id="3" name="Freeform 3"/>
            <p:cNvSpPr/>
            <p:nvPr/>
          </p:nvSpPr>
          <p:spPr>
            <a:xfrm>
              <a:off x="0" y="0"/>
              <a:ext cx="4816592" cy="175847"/>
            </a:xfrm>
            <a:custGeom>
              <a:avLst/>
              <a:gdLst/>
              <a:ahLst/>
              <a:cxnLst/>
              <a:rect l="l" t="t" r="r" b="b"/>
              <a:pathLst>
                <a:path w="4816592" h="175847">
                  <a:moveTo>
                    <a:pt x="0" y="0"/>
                  </a:moveTo>
                  <a:lnTo>
                    <a:pt x="4816592" y="0"/>
                  </a:lnTo>
                  <a:lnTo>
                    <a:pt x="4816592" y="175847"/>
                  </a:lnTo>
                  <a:lnTo>
                    <a:pt x="0" y="175847"/>
                  </a:lnTo>
                  <a:close/>
                </a:path>
              </a:pathLst>
            </a:custGeom>
            <a:solidFill>
              <a:srgbClr val="BCCBCE"/>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5" name="Freeform 5"/>
          <p:cNvSpPr/>
          <p:nvPr/>
        </p:nvSpPr>
        <p:spPr>
          <a:xfrm>
            <a:off x="9144000" y="2458932"/>
            <a:ext cx="827948" cy="827948"/>
          </a:xfrm>
          <a:custGeom>
            <a:avLst/>
            <a:gdLst/>
            <a:ahLst/>
            <a:cxnLst/>
            <a:rect l="l" t="t" r="r" b="b"/>
            <a:pathLst>
              <a:path w="827948" h="827948">
                <a:moveTo>
                  <a:pt x="0" y="0"/>
                </a:moveTo>
                <a:lnTo>
                  <a:pt x="827948" y="0"/>
                </a:lnTo>
                <a:lnTo>
                  <a:pt x="827948" y="827948"/>
                </a:lnTo>
                <a:lnTo>
                  <a:pt x="0" y="827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0" y="2637543"/>
            <a:ext cx="8501623" cy="5011914"/>
            <a:chOff x="0" y="0"/>
            <a:chExt cx="11335498" cy="6682551"/>
          </a:xfrm>
        </p:grpSpPr>
        <p:pic>
          <p:nvPicPr>
            <p:cNvPr id="7" name="Picture 7"/>
            <p:cNvPicPr>
              <a:picLocks noChangeAspect="1"/>
            </p:cNvPicPr>
            <p:nvPr/>
          </p:nvPicPr>
          <p:blipFill>
            <a:blip r:embed="rId4"/>
            <a:srcRect t="10759" b="10759"/>
            <a:stretch>
              <a:fillRect/>
            </a:stretch>
          </p:blipFill>
          <p:spPr>
            <a:xfrm>
              <a:off x="0" y="0"/>
              <a:ext cx="11335498" cy="6682551"/>
            </a:xfrm>
            <a:prstGeom prst="rect">
              <a:avLst/>
            </a:prstGeom>
          </p:spPr>
        </p:pic>
      </p:grpSp>
      <p:sp>
        <p:nvSpPr>
          <p:cNvPr id="8" name="TextBox 8"/>
          <p:cNvSpPr txBox="1"/>
          <p:nvPr/>
        </p:nvSpPr>
        <p:spPr>
          <a:xfrm>
            <a:off x="10191023" y="2610605"/>
            <a:ext cx="7234214" cy="657225"/>
          </a:xfrm>
          <a:prstGeom prst="rect">
            <a:avLst/>
          </a:prstGeom>
        </p:spPr>
        <p:txBody>
          <a:bodyPr lIns="0" tIns="0" rIns="0" bIns="0" rtlCol="0" anchor="t">
            <a:spAutoFit/>
          </a:bodyPr>
          <a:lstStyle/>
          <a:p>
            <a:pPr>
              <a:lnSpc>
                <a:spcPts val="5280"/>
              </a:lnSpc>
            </a:pPr>
            <a:r>
              <a:rPr lang="en-US" sz="4400">
                <a:solidFill>
                  <a:srgbClr val="3B4A52"/>
                </a:solidFill>
                <a:latin typeface="Garet ExtraBold"/>
              </a:rPr>
              <a:t>ANALYTICS OBJECTIVES</a:t>
            </a:r>
          </a:p>
        </p:txBody>
      </p:sp>
      <p:sp>
        <p:nvSpPr>
          <p:cNvPr id="9" name="TextBox 9"/>
          <p:cNvSpPr txBox="1"/>
          <p:nvPr/>
        </p:nvSpPr>
        <p:spPr>
          <a:xfrm>
            <a:off x="9293698" y="3695512"/>
            <a:ext cx="8131539" cy="3970230"/>
          </a:xfrm>
          <a:prstGeom prst="rect">
            <a:avLst/>
          </a:prstGeom>
        </p:spPr>
        <p:txBody>
          <a:bodyPr lIns="0" tIns="0" rIns="0" bIns="0" rtlCol="0" anchor="t">
            <a:spAutoFit/>
          </a:bodyPr>
          <a:lstStyle/>
          <a:p>
            <a:pPr>
              <a:lnSpc>
                <a:spcPts val="2920"/>
              </a:lnSpc>
            </a:pPr>
            <a:r>
              <a:rPr lang="en-US" sz="2299" spc="91">
                <a:solidFill>
                  <a:srgbClr val="546873"/>
                </a:solidFill>
                <a:latin typeface="Nunito"/>
              </a:rPr>
              <a:t>We will conduct the following:</a:t>
            </a:r>
          </a:p>
          <a:p>
            <a:pPr marL="496569" lvl="1" indent="-248284">
              <a:lnSpc>
                <a:spcPts val="2920"/>
              </a:lnSpc>
              <a:buFont typeface="Arial"/>
              <a:buChar char="•"/>
            </a:pPr>
            <a:r>
              <a:rPr lang="en-US" sz="2299" spc="91">
                <a:solidFill>
                  <a:srgbClr val="546873"/>
                </a:solidFill>
                <a:latin typeface="Nunito"/>
              </a:rPr>
              <a:t>Statistical analysis to determine which offensive statistics have a significant impact on the outcome of games</a:t>
            </a:r>
          </a:p>
          <a:p>
            <a:pPr marL="496569" lvl="1" indent="-248284">
              <a:lnSpc>
                <a:spcPts val="2920"/>
              </a:lnSpc>
              <a:buFont typeface="Arial"/>
              <a:buChar char="•"/>
            </a:pPr>
            <a:r>
              <a:rPr lang="en-US" sz="2299" spc="91">
                <a:solidFill>
                  <a:srgbClr val="546873"/>
                </a:solidFill>
                <a:latin typeface="Nunito"/>
              </a:rPr>
              <a:t>Analyze the relationship between various defensive factors and the number of games won</a:t>
            </a:r>
          </a:p>
          <a:p>
            <a:pPr marL="496569" lvl="1" indent="-248284">
              <a:lnSpc>
                <a:spcPts val="2920"/>
              </a:lnSpc>
              <a:buFont typeface="Arial"/>
              <a:buChar char="•"/>
            </a:pPr>
            <a:r>
              <a:rPr lang="en-US" sz="2299" spc="91">
                <a:solidFill>
                  <a:srgbClr val="546873"/>
                </a:solidFill>
                <a:latin typeface="Nunito"/>
              </a:rPr>
              <a:t>Examine the performance of offensive and defensive strategies during 4 different time periods</a:t>
            </a:r>
          </a:p>
          <a:p>
            <a:pPr marL="496569" lvl="1" indent="-248284">
              <a:lnSpc>
                <a:spcPts val="2920"/>
              </a:lnSpc>
              <a:buFont typeface="Arial"/>
              <a:buChar char="•"/>
            </a:pPr>
            <a:r>
              <a:rPr lang="en-US" sz="2299" spc="91">
                <a:solidFill>
                  <a:srgbClr val="546873"/>
                </a:solidFill>
                <a:latin typeface="Nunito"/>
              </a:rPr>
              <a:t>Conduct exploratory data analysis to identify trends, patterns, and correlations among offensive and defensive statistics and games won</a:t>
            </a:r>
          </a:p>
        </p:txBody>
      </p:sp>
      <p:sp>
        <p:nvSpPr>
          <p:cNvPr id="10" name="TextBox 10"/>
          <p:cNvSpPr txBox="1"/>
          <p:nvPr/>
        </p:nvSpPr>
        <p:spPr>
          <a:xfrm>
            <a:off x="1028700" y="1009650"/>
            <a:ext cx="2932097" cy="271090"/>
          </a:xfrm>
          <a:prstGeom prst="rect">
            <a:avLst/>
          </a:prstGeom>
        </p:spPr>
        <p:txBody>
          <a:bodyPr lIns="0" tIns="0" rIns="0" bIns="0" rtlCol="0" anchor="t">
            <a:spAutoFit/>
          </a:bodyPr>
          <a:lstStyle/>
          <a:p>
            <a:pPr>
              <a:lnSpc>
                <a:spcPts val="2380"/>
              </a:lnSpc>
              <a:spcBef>
                <a:spcPct val="0"/>
              </a:spcBef>
            </a:pPr>
            <a:r>
              <a:rPr lang="en-US" sz="1700">
                <a:solidFill>
                  <a:srgbClr val="546873"/>
                </a:solidFill>
                <a:latin typeface="Nunito"/>
              </a:rPr>
              <a:t>Introduction</a:t>
            </a:r>
          </a:p>
        </p:txBody>
      </p:sp>
      <p:sp>
        <p:nvSpPr>
          <p:cNvPr id="11" name="TextBox 11"/>
          <p:cNvSpPr txBox="1"/>
          <p:nvPr/>
        </p:nvSpPr>
        <p:spPr>
          <a:xfrm>
            <a:off x="14334564" y="1009650"/>
            <a:ext cx="2924736" cy="271090"/>
          </a:xfrm>
          <a:prstGeom prst="rect">
            <a:avLst/>
          </a:prstGeom>
        </p:spPr>
        <p:txBody>
          <a:bodyPr lIns="0" tIns="0" rIns="0" bIns="0" rtlCol="0" anchor="t">
            <a:spAutoFit/>
          </a:bodyPr>
          <a:lstStyle/>
          <a:p>
            <a:pPr marL="0" lvl="0" indent="0" algn="r">
              <a:lnSpc>
                <a:spcPts val="2380"/>
              </a:lnSpc>
              <a:spcBef>
                <a:spcPct val="0"/>
              </a:spcBef>
            </a:pPr>
            <a:r>
              <a:rPr lang="en-US" sz="1700">
                <a:solidFill>
                  <a:srgbClr val="3B4A52"/>
                </a:solidFill>
                <a:latin typeface="Nunito"/>
              </a:rPr>
              <a:t>BASEBALL STATISTICS</a:t>
            </a: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323850" y="1752600"/>
            <a:ext cx="19278600" cy="8534400"/>
            <a:chOff x="0" y="0"/>
            <a:chExt cx="5077491" cy="2247743"/>
          </a:xfrm>
        </p:grpSpPr>
        <p:sp>
          <p:nvSpPr>
            <p:cNvPr id="3" name="Freeform 3"/>
            <p:cNvSpPr/>
            <p:nvPr/>
          </p:nvSpPr>
          <p:spPr>
            <a:xfrm>
              <a:off x="0" y="0"/>
              <a:ext cx="5077491" cy="2247743"/>
            </a:xfrm>
            <a:custGeom>
              <a:avLst/>
              <a:gdLst/>
              <a:ahLst/>
              <a:cxnLst/>
              <a:rect l="l" t="t" r="r" b="b"/>
              <a:pathLst>
                <a:path w="5077491" h="2247743">
                  <a:moveTo>
                    <a:pt x="0" y="0"/>
                  </a:moveTo>
                  <a:lnTo>
                    <a:pt x="5077491" y="0"/>
                  </a:lnTo>
                  <a:lnTo>
                    <a:pt x="5077491" y="2247743"/>
                  </a:lnTo>
                  <a:lnTo>
                    <a:pt x="0" y="2247743"/>
                  </a:lnTo>
                  <a:close/>
                </a:path>
              </a:pathLst>
            </a:custGeom>
            <a:solidFill>
              <a:srgbClr val="798F9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5" name="Freeform 5"/>
          <p:cNvSpPr/>
          <p:nvPr/>
        </p:nvSpPr>
        <p:spPr>
          <a:xfrm>
            <a:off x="216885" y="1900779"/>
            <a:ext cx="8927115" cy="4392502"/>
          </a:xfrm>
          <a:custGeom>
            <a:avLst/>
            <a:gdLst/>
            <a:ahLst/>
            <a:cxnLst/>
            <a:rect l="l" t="t" r="r" b="b"/>
            <a:pathLst>
              <a:path w="8927115" h="4392502">
                <a:moveTo>
                  <a:pt x="0" y="0"/>
                </a:moveTo>
                <a:lnTo>
                  <a:pt x="8927115" y="0"/>
                </a:lnTo>
                <a:lnTo>
                  <a:pt x="8927115" y="4392502"/>
                </a:lnTo>
                <a:lnTo>
                  <a:pt x="0" y="4392502"/>
                </a:lnTo>
                <a:lnTo>
                  <a:pt x="0" y="0"/>
                </a:lnTo>
                <a:close/>
              </a:path>
            </a:pathLst>
          </a:custGeom>
          <a:blipFill>
            <a:blip r:embed="rId2"/>
            <a:stretch>
              <a:fillRect/>
            </a:stretch>
          </a:blipFill>
        </p:spPr>
      </p:sp>
      <p:sp>
        <p:nvSpPr>
          <p:cNvPr id="6" name="Freeform 6"/>
          <p:cNvSpPr/>
          <p:nvPr/>
        </p:nvSpPr>
        <p:spPr>
          <a:xfrm>
            <a:off x="9144000" y="1900779"/>
            <a:ext cx="8927115" cy="4392502"/>
          </a:xfrm>
          <a:custGeom>
            <a:avLst/>
            <a:gdLst/>
            <a:ahLst/>
            <a:cxnLst/>
            <a:rect l="l" t="t" r="r" b="b"/>
            <a:pathLst>
              <a:path w="8927115" h="4392502">
                <a:moveTo>
                  <a:pt x="0" y="0"/>
                </a:moveTo>
                <a:lnTo>
                  <a:pt x="8927115" y="0"/>
                </a:lnTo>
                <a:lnTo>
                  <a:pt x="8927115" y="4392502"/>
                </a:lnTo>
                <a:lnTo>
                  <a:pt x="0" y="4392502"/>
                </a:lnTo>
                <a:lnTo>
                  <a:pt x="0" y="0"/>
                </a:lnTo>
                <a:close/>
              </a:path>
            </a:pathLst>
          </a:custGeom>
          <a:blipFill>
            <a:blip r:embed="rId3"/>
            <a:stretch>
              <a:fillRect l="-361" r="-361"/>
            </a:stretch>
          </a:blipFill>
        </p:spPr>
      </p:sp>
      <p:sp>
        <p:nvSpPr>
          <p:cNvPr id="7" name="TextBox 7"/>
          <p:cNvSpPr txBox="1"/>
          <p:nvPr/>
        </p:nvSpPr>
        <p:spPr>
          <a:xfrm>
            <a:off x="14334564" y="1009650"/>
            <a:ext cx="2924736" cy="271090"/>
          </a:xfrm>
          <a:prstGeom prst="rect">
            <a:avLst/>
          </a:prstGeom>
        </p:spPr>
        <p:txBody>
          <a:bodyPr lIns="0" tIns="0" rIns="0" bIns="0" rtlCol="0" anchor="t">
            <a:spAutoFit/>
          </a:bodyPr>
          <a:lstStyle/>
          <a:p>
            <a:pPr marL="0" lvl="0" indent="0" algn="r">
              <a:lnSpc>
                <a:spcPts val="2380"/>
              </a:lnSpc>
              <a:spcBef>
                <a:spcPct val="0"/>
              </a:spcBef>
            </a:pPr>
            <a:r>
              <a:rPr lang="en-US" sz="1700">
                <a:solidFill>
                  <a:srgbClr val="3B4A52"/>
                </a:solidFill>
                <a:latin typeface="Nunito"/>
              </a:rPr>
              <a:t>BASEBALL STATISTICS</a:t>
            </a:r>
          </a:p>
        </p:txBody>
      </p:sp>
      <p:sp>
        <p:nvSpPr>
          <p:cNvPr id="8" name="TextBox 8"/>
          <p:cNvSpPr txBox="1"/>
          <p:nvPr/>
        </p:nvSpPr>
        <p:spPr>
          <a:xfrm>
            <a:off x="1028700" y="1009650"/>
            <a:ext cx="2932097" cy="271090"/>
          </a:xfrm>
          <a:prstGeom prst="rect">
            <a:avLst/>
          </a:prstGeom>
        </p:spPr>
        <p:txBody>
          <a:bodyPr lIns="0" tIns="0" rIns="0" bIns="0" rtlCol="0" anchor="t">
            <a:spAutoFit/>
          </a:bodyPr>
          <a:lstStyle/>
          <a:p>
            <a:pPr>
              <a:lnSpc>
                <a:spcPts val="2380"/>
              </a:lnSpc>
              <a:spcBef>
                <a:spcPct val="0"/>
              </a:spcBef>
            </a:pPr>
            <a:r>
              <a:rPr lang="en-US" sz="1700">
                <a:solidFill>
                  <a:srgbClr val="546873"/>
                </a:solidFill>
                <a:latin typeface="Nunito"/>
              </a:rPr>
              <a:t>Exploratory Data Analysis</a:t>
            </a:r>
          </a:p>
        </p:txBody>
      </p:sp>
      <p:sp>
        <p:nvSpPr>
          <p:cNvPr id="9" name="TextBox 9"/>
          <p:cNvSpPr txBox="1"/>
          <p:nvPr/>
        </p:nvSpPr>
        <p:spPr>
          <a:xfrm>
            <a:off x="6264731" y="952500"/>
            <a:ext cx="6101439" cy="745382"/>
          </a:xfrm>
          <a:prstGeom prst="rect">
            <a:avLst/>
          </a:prstGeom>
        </p:spPr>
        <p:txBody>
          <a:bodyPr lIns="0" tIns="0" rIns="0" bIns="0" rtlCol="0" anchor="t">
            <a:spAutoFit/>
          </a:bodyPr>
          <a:lstStyle/>
          <a:p>
            <a:pPr algn="ctr">
              <a:lnSpc>
                <a:spcPts val="6159"/>
              </a:lnSpc>
              <a:spcBef>
                <a:spcPct val="0"/>
              </a:spcBef>
            </a:pPr>
            <a:r>
              <a:rPr lang="en-US" sz="4399">
                <a:solidFill>
                  <a:srgbClr val="3B4A52"/>
                </a:solidFill>
                <a:latin typeface="Garet ExtraBold"/>
              </a:rPr>
              <a:t>BOX PLOT ANALYSIS</a:t>
            </a:r>
          </a:p>
        </p:txBody>
      </p:sp>
      <p:grpSp>
        <p:nvGrpSpPr>
          <p:cNvPr id="10" name="Group 10"/>
          <p:cNvGrpSpPr/>
          <p:nvPr/>
        </p:nvGrpSpPr>
        <p:grpSpPr>
          <a:xfrm>
            <a:off x="704142" y="6912406"/>
            <a:ext cx="7952600" cy="2525749"/>
            <a:chOff x="0" y="0"/>
            <a:chExt cx="10603467" cy="3367665"/>
          </a:xfrm>
        </p:grpSpPr>
        <p:sp>
          <p:nvSpPr>
            <p:cNvPr id="11" name="TextBox 11"/>
            <p:cNvSpPr txBox="1"/>
            <p:nvPr/>
          </p:nvSpPr>
          <p:spPr>
            <a:xfrm>
              <a:off x="0" y="-9525"/>
              <a:ext cx="10603467" cy="464826"/>
            </a:xfrm>
            <a:prstGeom prst="rect">
              <a:avLst/>
            </a:prstGeom>
          </p:spPr>
          <p:txBody>
            <a:bodyPr lIns="0" tIns="0" rIns="0" bIns="0" rtlCol="0" anchor="t">
              <a:spAutoFit/>
            </a:bodyPr>
            <a:lstStyle/>
            <a:p>
              <a:pPr>
                <a:lnSpc>
                  <a:spcPts val="2920"/>
                </a:lnSpc>
              </a:pPr>
              <a:r>
                <a:rPr lang="en-US" sz="2299" spc="137">
                  <a:solidFill>
                    <a:srgbClr val="DDDDDD"/>
                  </a:solidFill>
                  <a:latin typeface="Nunito"/>
                </a:rPr>
                <a:t>How do box plots help us analyze baseball statistics?</a:t>
              </a:r>
            </a:p>
          </p:txBody>
        </p:sp>
        <p:sp>
          <p:nvSpPr>
            <p:cNvPr id="12" name="TextBox 12"/>
            <p:cNvSpPr txBox="1"/>
            <p:nvPr/>
          </p:nvSpPr>
          <p:spPr>
            <a:xfrm>
              <a:off x="0" y="722001"/>
              <a:ext cx="10603467" cy="2645664"/>
            </a:xfrm>
            <a:prstGeom prst="rect">
              <a:avLst/>
            </a:prstGeom>
          </p:spPr>
          <p:txBody>
            <a:bodyPr lIns="0" tIns="0" rIns="0" bIns="0" rtlCol="0" anchor="t">
              <a:spAutoFit/>
            </a:bodyPr>
            <a:lstStyle/>
            <a:p>
              <a:pPr marL="388622" lvl="1" indent="-194311">
                <a:lnSpc>
                  <a:spcPts val="2286"/>
                </a:lnSpc>
                <a:buFont typeface="Arial"/>
                <a:buChar char="•"/>
              </a:pPr>
              <a:r>
                <a:rPr lang="en-US" sz="1800" spc="72">
                  <a:solidFill>
                    <a:srgbClr val="DDDDDD"/>
                  </a:solidFill>
                  <a:latin typeface="Nunito"/>
                </a:rPr>
                <a:t>Helps visualize distribution of baseball metrics</a:t>
              </a:r>
            </a:p>
            <a:p>
              <a:pPr marL="388622" lvl="1" indent="-194311">
                <a:lnSpc>
                  <a:spcPts val="2286"/>
                </a:lnSpc>
                <a:buFont typeface="Arial"/>
                <a:buChar char="•"/>
              </a:pPr>
              <a:r>
                <a:rPr lang="en-US" sz="1800" spc="72">
                  <a:solidFill>
                    <a:srgbClr val="DDDDDD"/>
                  </a:solidFill>
                  <a:latin typeface="Nunito"/>
                </a:rPr>
                <a:t>Provides a clear representation of how data is spread, the central tendency, variability, and potential outliers</a:t>
              </a:r>
            </a:p>
            <a:p>
              <a:pPr marL="388622" lvl="1" indent="-194311">
                <a:lnSpc>
                  <a:spcPts val="2286"/>
                </a:lnSpc>
                <a:buFont typeface="Arial"/>
                <a:buChar char="•"/>
              </a:pPr>
              <a:r>
                <a:rPr lang="en-US" sz="1800" spc="72">
                  <a:solidFill>
                    <a:srgbClr val="DDDDDD"/>
                  </a:solidFill>
                  <a:latin typeface="Nunito"/>
                </a:rPr>
                <a:t>Allows for visual inspection of potential outliers that will help gain insights into important achievements, exceptional performance, anomolies or data quality issues</a:t>
              </a:r>
            </a:p>
            <a:p>
              <a:pPr>
                <a:lnSpc>
                  <a:spcPts val="2286"/>
                </a:lnSpc>
              </a:pPr>
              <a:endParaRPr lang="en-US" sz="1800" spc="72">
                <a:solidFill>
                  <a:srgbClr val="DDDDDD"/>
                </a:solidFill>
                <a:latin typeface="Nunito"/>
              </a:endParaRPr>
            </a:p>
          </p:txBody>
        </p:sp>
      </p:grpSp>
      <p:grpSp>
        <p:nvGrpSpPr>
          <p:cNvPr id="13" name="Group 13"/>
          <p:cNvGrpSpPr/>
          <p:nvPr/>
        </p:nvGrpSpPr>
        <p:grpSpPr>
          <a:xfrm>
            <a:off x="9631257" y="6912406"/>
            <a:ext cx="7952600" cy="2525749"/>
            <a:chOff x="0" y="0"/>
            <a:chExt cx="10603467" cy="3367665"/>
          </a:xfrm>
        </p:grpSpPr>
        <p:sp>
          <p:nvSpPr>
            <p:cNvPr id="14" name="TextBox 14"/>
            <p:cNvSpPr txBox="1"/>
            <p:nvPr/>
          </p:nvSpPr>
          <p:spPr>
            <a:xfrm>
              <a:off x="0" y="-9525"/>
              <a:ext cx="10603467" cy="464826"/>
            </a:xfrm>
            <a:prstGeom prst="rect">
              <a:avLst/>
            </a:prstGeom>
          </p:spPr>
          <p:txBody>
            <a:bodyPr lIns="0" tIns="0" rIns="0" bIns="0" rtlCol="0" anchor="t">
              <a:spAutoFit/>
            </a:bodyPr>
            <a:lstStyle/>
            <a:p>
              <a:pPr>
                <a:lnSpc>
                  <a:spcPts val="2920"/>
                </a:lnSpc>
              </a:pPr>
              <a:r>
                <a:rPr lang="en-US" sz="2299" spc="137">
                  <a:solidFill>
                    <a:srgbClr val="DDDDDD"/>
                  </a:solidFill>
                  <a:latin typeface="Nunito"/>
                </a:rPr>
                <a:t>Observations</a:t>
              </a:r>
            </a:p>
          </p:txBody>
        </p:sp>
        <p:sp>
          <p:nvSpPr>
            <p:cNvPr id="15" name="TextBox 15"/>
            <p:cNvSpPr txBox="1"/>
            <p:nvPr/>
          </p:nvSpPr>
          <p:spPr>
            <a:xfrm>
              <a:off x="0" y="722001"/>
              <a:ext cx="10603467" cy="2645664"/>
            </a:xfrm>
            <a:prstGeom prst="rect">
              <a:avLst/>
            </a:prstGeom>
          </p:spPr>
          <p:txBody>
            <a:bodyPr lIns="0" tIns="0" rIns="0" bIns="0" rtlCol="0" anchor="t">
              <a:spAutoFit/>
            </a:bodyPr>
            <a:lstStyle/>
            <a:p>
              <a:pPr marL="388622" lvl="1" indent="-194311">
                <a:lnSpc>
                  <a:spcPts val="2286"/>
                </a:lnSpc>
                <a:buFont typeface="Arial"/>
                <a:buChar char="•"/>
              </a:pPr>
              <a:r>
                <a:rPr lang="en-US" sz="1800" spc="72">
                  <a:solidFill>
                    <a:srgbClr val="DDDDDD"/>
                  </a:solidFill>
                  <a:latin typeface="Nunito"/>
                </a:rPr>
                <a:t>At Bats, Hits, Infield Put Outs and Hits Allowed are the most skewed metrics with many outliers and they do not have a normal distribution</a:t>
              </a:r>
            </a:p>
            <a:p>
              <a:pPr marL="388622" lvl="1" indent="-194311">
                <a:lnSpc>
                  <a:spcPts val="2286"/>
                </a:lnSpc>
                <a:buFont typeface="Arial"/>
                <a:buChar char="•"/>
              </a:pPr>
              <a:r>
                <a:rPr lang="en-US" sz="1800" spc="72">
                  <a:solidFill>
                    <a:srgbClr val="DDDDDD"/>
                  </a:solidFill>
                  <a:latin typeface="Nunito"/>
                </a:rPr>
                <a:t>Home Runs, Saves, Home Runs Allowed and Strikeouts allowed have the least amount of outliers and are normally distributed</a:t>
              </a:r>
            </a:p>
            <a:p>
              <a:pPr marL="388622" lvl="1" indent="-194311">
                <a:lnSpc>
                  <a:spcPts val="2286"/>
                </a:lnSpc>
                <a:buFont typeface="Arial"/>
                <a:buChar char="•"/>
              </a:pPr>
              <a:r>
                <a:rPr lang="en-US" sz="1800" spc="72">
                  <a:solidFill>
                    <a:srgbClr val="DDDDDD"/>
                  </a:solidFill>
                  <a:latin typeface="Nunito"/>
                </a:rPr>
                <a:t>Further analysis will be required to test data quality and anomolies</a:t>
              </a:r>
            </a:p>
            <a:p>
              <a:pPr>
                <a:lnSpc>
                  <a:spcPts val="2286"/>
                </a:lnSpc>
              </a:pPr>
              <a:endParaRPr lang="en-US" sz="1800" spc="72">
                <a:solidFill>
                  <a:srgbClr val="DDDDDD"/>
                </a:solidFill>
                <a:latin typeface="Nunito"/>
              </a:endParaRPr>
            </a:p>
          </p:txBody>
        </p:sp>
      </p:grpSp>
    </p:spTree>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323850" y="1752600"/>
            <a:ext cx="19278600" cy="8534400"/>
            <a:chOff x="0" y="0"/>
            <a:chExt cx="5077491" cy="2247743"/>
          </a:xfrm>
        </p:grpSpPr>
        <p:sp>
          <p:nvSpPr>
            <p:cNvPr id="3" name="Freeform 3"/>
            <p:cNvSpPr/>
            <p:nvPr/>
          </p:nvSpPr>
          <p:spPr>
            <a:xfrm>
              <a:off x="0" y="0"/>
              <a:ext cx="5077491" cy="2247743"/>
            </a:xfrm>
            <a:custGeom>
              <a:avLst/>
              <a:gdLst/>
              <a:ahLst/>
              <a:cxnLst/>
              <a:rect l="l" t="t" r="r" b="b"/>
              <a:pathLst>
                <a:path w="5077491" h="2247743">
                  <a:moveTo>
                    <a:pt x="0" y="0"/>
                  </a:moveTo>
                  <a:lnTo>
                    <a:pt x="5077491" y="0"/>
                  </a:lnTo>
                  <a:lnTo>
                    <a:pt x="5077491" y="2247743"/>
                  </a:lnTo>
                  <a:lnTo>
                    <a:pt x="0" y="2247743"/>
                  </a:lnTo>
                  <a:close/>
                </a:path>
              </a:pathLst>
            </a:custGeom>
            <a:solidFill>
              <a:srgbClr val="798F9B"/>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sp>
        <p:nvSpPr>
          <p:cNvPr id="5" name="Freeform 5"/>
          <p:cNvSpPr/>
          <p:nvPr/>
        </p:nvSpPr>
        <p:spPr>
          <a:xfrm>
            <a:off x="308414" y="2601743"/>
            <a:ext cx="8668761" cy="6486324"/>
          </a:xfrm>
          <a:custGeom>
            <a:avLst/>
            <a:gdLst/>
            <a:ahLst/>
            <a:cxnLst/>
            <a:rect l="l" t="t" r="r" b="b"/>
            <a:pathLst>
              <a:path w="8668761" h="6486324">
                <a:moveTo>
                  <a:pt x="0" y="0"/>
                </a:moveTo>
                <a:lnTo>
                  <a:pt x="8668761" y="0"/>
                </a:lnTo>
                <a:lnTo>
                  <a:pt x="8668761" y="6486324"/>
                </a:lnTo>
                <a:lnTo>
                  <a:pt x="0" y="6486324"/>
                </a:lnTo>
                <a:lnTo>
                  <a:pt x="0" y="0"/>
                </a:lnTo>
                <a:close/>
              </a:path>
            </a:pathLst>
          </a:custGeom>
          <a:blipFill>
            <a:blip r:embed="rId2"/>
            <a:stretch>
              <a:fillRect/>
            </a:stretch>
          </a:blipFill>
        </p:spPr>
      </p:sp>
      <p:sp>
        <p:nvSpPr>
          <p:cNvPr id="6" name="Freeform 6"/>
          <p:cNvSpPr/>
          <p:nvPr/>
        </p:nvSpPr>
        <p:spPr>
          <a:xfrm>
            <a:off x="9315450" y="2601743"/>
            <a:ext cx="8668761" cy="6486324"/>
          </a:xfrm>
          <a:custGeom>
            <a:avLst/>
            <a:gdLst/>
            <a:ahLst/>
            <a:cxnLst/>
            <a:rect l="l" t="t" r="r" b="b"/>
            <a:pathLst>
              <a:path w="8668761" h="6486324">
                <a:moveTo>
                  <a:pt x="0" y="0"/>
                </a:moveTo>
                <a:lnTo>
                  <a:pt x="8668761" y="0"/>
                </a:lnTo>
                <a:lnTo>
                  <a:pt x="8668761" y="6486324"/>
                </a:lnTo>
                <a:lnTo>
                  <a:pt x="0" y="6486324"/>
                </a:lnTo>
                <a:lnTo>
                  <a:pt x="0" y="0"/>
                </a:lnTo>
                <a:close/>
              </a:path>
            </a:pathLst>
          </a:custGeom>
          <a:blipFill>
            <a:blip r:embed="rId3"/>
            <a:stretch>
              <a:fillRect/>
            </a:stretch>
          </a:blipFill>
        </p:spPr>
      </p:sp>
      <p:sp>
        <p:nvSpPr>
          <p:cNvPr id="7" name="TextBox 7"/>
          <p:cNvSpPr txBox="1"/>
          <p:nvPr/>
        </p:nvSpPr>
        <p:spPr>
          <a:xfrm>
            <a:off x="14334564" y="1009650"/>
            <a:ext cx="2924736" cy="271090"/>
          </a:xfrm>
          <a:prstGeom prst="rect">
            <a:avLst/>
          </a:prstGeom>
        </p:spPr>
        <p:txBody>
          <a:bodyPr lIns="0" tIns="0" rIns="0" bIns="0" rtlCol="0" anchor="t">
            <a:spAutoFit/>
          </a:bodyPr>
          <a:lstStyle/>
          <a:p>
            <a:pPr marL="0" lvl="0" indent="0" algn="r">
              <a:lnSpc>
                <a:spcPts val="2380"/>
              </a:lnSpc>
              <a:spcBef>
                <a:spcPct val="0"/>
              </a:spcBef>
            </a:pPr>
            <a:r>
              <a:rPr lang="en-US" sz="1700">
                <a:solidFill>
                  <a:srgbClr val="3B4A52"/>
                </a:solidFill>
                <a:latin typeface="Nunito"/>
              </a:rPr>
              <a:t>BASEBALL STATISTICS</a:t>
            </a:r>
          </a:p>
        </p:txBody>
      </p:sp>
      <p:sp>
        <p:nvSpPr>
          <p:cNvPr id="8" name="TextBox 8"/>
          <p:cNvSpPr txBox="1"/>
          <p:nvPr/>
        </p:nvSpPr>
        <p:spPr>
          <a:xfrm>
            <a:off x="1028700" y="1009650"/>
            <a:ext cx="2932097" cy="271090"/>
          </a:xfrm>
          <a:prstGeom prst="rect">
            <a:avLst/>
          </a:prstGeom>
        </p:spPr>
        <p:txBody>
          <a:bodyPr lIns="0" tIns="0" rIns="0" bIns="0" rtlCol="0" anchor="t">
            <a:spAutoFit/>
          </a:bodyPr>
          <a:lstStyle/>
          <a:p>
            <a:pPr>
              <a:lnSpc>
                <a:spcPts val="2380"/>
              </a:lnSpc>
              <a:spcBef>
                <a:spcPct val="0"/>
              </a:spcBef>
            </a:pPr>
            <a:r>
              <a:rPr lang="en-US" sz="1700">
                <a:solidFill>
                  <a:srgbClr val="546873"/>
                </a:solidFill>
                <a:latin typeface="Nunito"/>
              </a:rPr>
              <a:t>Exploratory Data Analysis</a:t>
            </a:r>
          </a:p>
        </p:txBody>
      </p:sp>
      <p:sp>
        <p:nvSpPr>
          <p:cNvPr id="9" name="TextBox 9"/>
          <p:cNvSpPr txBox="1"/>
          <p:nvPr/>
        </p:nvSpPr>
        <p:spPr>
          <a:xfrm>
            <a:off x="5588180" y="952500"/>
            <a:ext cx="6777989" cy="745382"/>
          </a:xfrm>
          <a:prstGeom prst="rect">
            <a:avLst/>
          </a:prstGeom>
        </p:spPr>
        <p:txBody>
          <a:bodyPr lIns="0" tIns="0" rIns="0" bIns="0" rtlCol="0" anchor="t">
            <a:spAutoFit/>
          </a:bodyPr>
          <a:lstStyle/>
          <a:p>
            <a:pPr algn="ctr">
              <a:lnSpc>
                <a:spcPts val="6159"/>
              </a:lnSpc>
              <a:spcBef>
                <a:spcPct val="0"/>
              </a:spcBef>
            </a:pPr>
            <a:r>
              <a:rPr lang="en-US" sz="4399">
                <a:solidFill>
                  <a:srgbClr val="3B4A52"/>
                </a:solidFill>
                <a:latin typeface="Garet ExtraBold"/>
              </a:rPr>
              <a:t>HISTOGRAM ANALYSIS</a:t>
            </a:r>
          </a:p>
        </p:txBody>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DADD"/>
        </a:solidFill>
        <a:effectLst/>
      </p:bgPr>
    </p:bg>
    <p:spTree>
      <p:nvGrpSpPr>
        <p:cNvPr id="1" name=""/>
        <p:cNvGrpSpPr/>
        <p:nvPr/>
      </p:nvGrpSpPr>
      <p:grpSpPr>
        <a:xfrm>
          <a:off x="0" y="0"/>
          <a:ext cx="0" cy="0"/>
          <a:chOff x="0" y="0"/>
          <a:chExt cx="0" cy="0"/>
        </a:xfrm>
      </p:grpSpPr>
      <p:grpSp>
        <p:nvGrpSpPr>
          <p:cNvPr id="2" name="Group 2"/>
          <p:cNvGrpSpPr/>
          <p:nvPr/>
        </p:nvGrpSpPr>
        <p:grpSpPr>
          <a:xfrm>
            <a:off x="-124628" y="-369722"/>
            <a:ext cx="12278710" cy="11337231"/>
            <a:chOff x="0" y="0"/>
            <a:chExt cx="3233899" cy="2985937"/>
          </a:xfrm>
        </p:grpSpPr>
        <p:sp>
          <p:nvSpPr>
            <p:cNvPr id="3" name="Freeform 3"/>
            <p:cNvSpPr/>
            <p:nvPr/>
          </p:nvSpPr>
          <p:spPr>
            <a:xfrm>
              <a:off x="0" y="0"/>
              <a:ext cx="3233899" cy="2985937"/>
            </a:xfrm>
            <a:custGeom>
              <a:avLst/>
              <a:gdLst/>
              <a:ahLst/>
              <a:cxnLst/>
              <a:rect l="l" t="t" r="r" b="b"/>
              <a:pathLst>
                <a:path w="3233899" h="2985937">
                  <a:moveTo>
                    <a:pt x="0" y="0"/>
                  </a:moveTo>
                  <a:lnTo>
                    <a:pt x="3233899" y="0"/>
                  </a:lnTo>
                  <a:lnTo>
                    <a:pt x="3233899" y="2985937"/>
                  </a:lnTo>
                  <a:lnTo>
                    <a:pt x="0" y="2985937"/>
                  </a:lnTo>
                  <a:close/>
                </a:path>
              </a:pathLst>
            </a:custGeom>
            <a:solidFill>
              <a:srgbClr val="EDEAE5"/>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165"/>
                </a:lnSpc>
              </a:pPr>
              <a:endParaRPr/>
            </a:p>
          </p:txBody>
        </p:sp>
      </p:grpSp>
      <p:grpSp>
        <p:nvGrpSpPr>
          <p:cNvPr id="5" name="Group 5"/>
          <p:cNvGrpSpPr/>
          <p:nvPr/>
        </p:nvGrpSpPr>
        <p:grpSpPr>
          <a:xfrm>
            <a:off x="373883" y="3515271"/>
            <a:ext cx="11281689" cy="5263873"/>
            <a:chOff x="0" y="0"/>
            <a:chExt cx="15042252" cy="7018497"/>
          </a:xfrm>
        </p:grpSpPr>
        <p:pic>
          <p:nvPicPr>
            <p:cNvPr id="6" name="Picture 6"/>
            <p:cNvPicPr>
              <a:picLocks noChangeAspect="1"/>
            </p:cNvPicPr>
            <p:nvPr/>
          </p:nvPicPr>
          <p:blipFill>
            <a:blip r:embed="rId2"/>
            <a:srcRect l="832" r="832"/>
            <a:stretch>
              <a:fillRect/>
            </a:stretch>
          </p:blipFill>
          <p:spPr>
            <a:xfrm>
              <a:off x="0" y="0"/>
              <a:ext cx="3665313" cy="7018497"/>
            </a:xfrm>
            <a:prstGeom prst="rect">
              <a:avLst/>
            </a:prstGeom>
          </p:spPr>
        </p:pic>
        <p:pic>
          <p:nvPicPr>
            <p:cNvPr id="7" name="Picture 7"/>
            <p:cNvPicPr>
              <a:picLocks noChangeAspect="1"/>
            </p:cNvPicPr>
            <p:nvPr/>
          </p:nvPicPr>
          <p:blipFill>
            <a:blip r:embed="rId3"/>
            <a:srcRect l="1017" r="1017"/>
            <a:stretch>
              <a:fillRect/>
            </a:stretch>
          </p:blipFill>
          <p:spPr>
            <a:xfrm>
              <a:off x="3792313" y="0"/>
              <a:ext cx="3665313" cy="7018497"/>
            </a:xfrm>
            <a:prstGeom prst="rect">
              <a:avLst/>
            </a:prstGeom>
          </p:spPr>
        </p:pic>
        <p:pic>
          <p:nvPicPr>
            <p:cNvPr id="8" name="Picture 8"/>
            <p:cNvPicPr>
              <a:picLocks noChangeAspect="1"/>
            </p:cNvPicPr>
            <p:nvPr/>
          </p:nvPicPr>
          <p:blipFill>
            <a:blip r:embed="rId4"/>
            <a:srcRect t="47" b="47"/>
            <a:stretch>
              <a:fillRect/>
            </a:stretch>
          </p:blipFill>
          <p:spPr>
            <a:xfrm>
              <a:off x="7584626" y="0"/>
              <a:ext cx="3665313" cy="7018497"/>
            </a:xfrm>
            <a:prstGeom prst="rect">
              <a:avLst/>
            </a:prstGeom>
          </p:spPr>
        </p:pic>
        <p:pic>
          <p:nvPicPr>
            <p:cNvPr id="9" name="Picture 9"/>
            <p:cNvPicPr>
              <a:picLocks noChangeAspect="1"/>
            </p:cNvPicPr>
            <p:nvPr/>
          </p:nvPicPr>
          <p:blipFill>
            <a:blip r:embed="rId5"/>
            <a:srcRect t="134" b="134"/>
            <a:stretch>
              <a:fillRect/>
            </a:stretch>
          </p:blipFill>
          <p:spPr>
            <a:xfrm>
              <a:off x="11376939" y="0"/>
              <a:ext cx="3665313" cy="7018497"/>
            </a:xfrm>
            <a:prstGeom prst="rect">
              <a:avLst/>
            </a:prstGeom>
          </p:spPr>
        </p:pic>
      </p:grpSp>
      <p:sp>
        <p:nvSpPr>
          <p:cNvPr id="10" name="TextBox 10"/>
          <p:cNvSpPr txBox="1"/>
          <p:nvPr/>
        </p:nvSpPr>
        <p:spPr>
          <a:xfrm>
            <a:off x="1028700" y="1371282"/>
            <a:ext cx="8115300" cy="745382"/>
          </a:xfrm>
          <a:prstGeom prst="rect">
            <a:avLst/>
          </a:prstGeom>
        </p:spPr>
        <p:txBody>
          <a:bodyPr lIns="0" tIns="0" rIns="0" bIns="0" rtlCol="0" anchor="t">
            <a:spAutoFit/>
          </a:bodyPr>
          <a:lstStyle/>
          <a:p>
            <a:pPr>
              <a:lnSpc>
                <a:spcPts val="6159"/>
              </a:lnSpc>
              <a:spcBef>
                <a:spcPct val="0"/>
              </a:spcBef>
            </a:pPr>
            <a:r>
              <a:rPr lang="en-US" sz="4399">
                <a:solidFill>
                  <a:srgbClr val="3B4A52"/>
                </a:solidFill>
                <a:latin typeface="Garet ExtraBold"/>
              </a:rPr>
              <a:t>COVARIANCE</a:t>
            </a:r>
          </a:p>
        </p:txBody>
      </p:sp>
      <p:sp>
        <p:nvSpPr>
          <p:cNvPr id="11" name="TextBox 11"/>
          <p:cNvSpPr txBox="1"/>
          <p:nvPr/>
        </p:nvSpPr>
        <p:spPr>
          <a:xfrm>
            <a:off x="1028700" y="2201955"/>
            <a:ext cx="8623158" cy="351001"/>
          </a:xfrm>
          <a:prstGeom prst="rect">
            <a:avLst/>
          </a:prstGeom>
        </p:spPr>
        <p:txBody>
          <a:bodyPr lIns="0" tIns="0" rIns="0" bIns="0" rtlCol="0" anchor="t">
            <a:spAutoFit/>
          </a:bodyPr>
          <a:lstStyle/>
          <a:p>
            <a:pPr>
              <a:lnSpc>
                <a:spcPts val="2920"/>
              </a:lnSpc>
            </a:pPr>
            <a:r>
              <a:rPr lang="en-US" sz="2299" spc="137">
                <a:solidFill>
                  <a:srgbClr val="546873"/>
                </a:solidFill>
                <a:latin typeface="Nunito"/>
              </a:rPr>
              <a:t>Covariance results for Periods 1-4 and variable selection</a:t>
            </a:r>
          </a:p>
        </p:txBody>
      </p:sp>
      <p:grpSp>
        <p:nvGrpSpPr>
          <p:cNvPr id="12" name="Group 12"/>
          <p:cNvGrpSpPr/>
          <p:nvPr/>
        </p:nvGrpSpPr>
        <p:grpSpPr>
          <a:xfrm>
            <a:off x="12583777" y="6467679"/>
            <a:ext cx="5271956" cy="2202393"/>
            <a:chOff x="0" y="0"/>
            <a:chExt cx="7029274" cy="2936523"/>
          </a:xfrm>
        </p:grpSpPr>
        <p:sp>
          <p:nvSpPr>
            <p:cNvPr id="13" name="TextBox 13"/>
            <p:cNvSpPr txBox="1"/>
            <p:nvPr/>
          </p:nvSpPr>
          <p:spPr>
            <a:xfrm>
              <a:off x="0" y="-57150"/>
              <a:ext cx="5559369" cy="578661"/>
            </a:xfrm>
            <a:prstGeom prst="rect">
              <a:avLst/>
            </a:prstGeom>
          </p:spPr>
          <p:txBody>
            <a:bodyPr lIns="0" tIns="0" rIns="0" bIns="0" rtlCol="0" anchor="t">
              <a:spAutoFit/>
            </a:bodyPr>
            <a:lstStyle/>
            <a:p>
              <a:pPr>
                <a:lnSpc>
                  <a:spcPts val="3639"/>
                </a:lnSpc>
                <a:spcBef>
                  <a:spcPct val="0"/>
                </a:spcBef>
              </a:pPr>
              <a:r>
                <a:rPr lang="en-US" sz="2599">
                  <a:solidFill>
                    <a:srgbClr val="3B4A52"/>
                  </a:solidFill>
                  <a:latin typeface="Garet ExtraBold"/>
                </a:rPr>
                <a:t>Benefits</a:t>
              </a:r>
            </a:p>
          </p:txBody>
        </p:sp>
        <p:sp>
          <p:nvSpPr>
            <p:cNvPr id="14" name="TextBox 14"/>
            <p:cNvSpPr txBox="1"/>
            <p:nvPr/>
          </p:nvSpPr>
          <p:spPr>
            <a:xfrm>
              <a:off x="0" y="502461"/>
              <a:ext cx="7029274" cy="2434063"/>
            </a:xfrm>
            <a:prstGeom prst="rect">
              <a:avLst/>
            </a:prstGeom>
          </p:spPr>
          <p:txBody>
            <a:bodyPr lIns="0" tIns="0" rIns="0" bIns="0" rtlCol="0" anchor="t">
              <a:spAutoFit/>
            </a:bodyPr>
            <a:lstStyle/>
            <a:p>
              <a:pPr marL="410209" lvl="1" indent="-205105">
                <a:lnSpc>
                  <a:spcPts val="2412"/>
                </a:lnSpc>
                <a:buFont typeface="Arial"/>
                <a:buChar char="•"/>
              </a:pPr>
              <a:r>
                <a:rPr lang="en-US" sz="1899" spc="113">
                  <a:solidFill>
                    <a:srgbClr val="3B4A52"/>
                  </a:solidFill>
                  <a:latin typeface="Nunito"/>
                </a:rPr>
                <a:t>Identifying Predictive Factors</a:t>
              </a:r>
            </a:p>
            <a:p>
              <a:pPr marL="410209" lvl="1" indent="-205105">
                <a:lnSpc>
                  <a:spcPts val="2412"/>
                </a:lnSpc>
                <a:buFont typeface="Arial"/>
                <a:buChar char="•"/>
              </a:pPr>
              <a:r>
                <a:rPr lang="en-US" sz="1899" spc="113">
                  <a:solidFill>
                    <a:srgbClr val="3B4A52"/>
                  </a:solidFill>
                  <a:latin typeface="Nunito"/>
                </a:rPr>
                <a:t>Understanding Relationships</a:t>
              </a:r>
            </a:p>
            <a:p>
              <a:pPr marL="410209" lvl="1" indent="-205105">
                <a:lnSpc>
                  <a:spcPts val="2412"/>
                </a:lnSpc>
                <a:buFont typeface="Arial"/>
                <a:buChar char="•"/>
              </a:pPr>
              <a:r>
                <a:rPr lang="en-US" sz="1899" spc="113">
                  <a:solidFill>
                    <a:srgbClr val="3B4A52"/>
                  </a:solidFill>
                  <a:latin typeface="Nunito"/>
                </a:rPr>
                <a:t>Variable Selection for Predictive Modelling</a:t>
              </a:r>
            </a:p>
            <a:p>
              <a:pPr marL="410209" lvl="1" indent="-205105">
                <a:lnSpc>
                  <a:spcPts val="2412"/>
                </a:lnSpc>
                <a:buFont typeface="Arial"/>
                <a:buChar char="•"/>
              </a:pPr>
              <a:r>
                <a:rPr lang="en-US" sz="1899" spc="113">
                  <a:solidFill>
                    <a:srgbClr val="3B4A52"/>
                  </a:solidFill>
                  <a:latin typeface="Nunito"/>
                </a:rPr>
                <a:t>Hypothesis Testing</a:t>
              </a:r>
            </a:p>
            <a:p>
              <a:pPr marL="410209" lvl="1" indent="-205105">
                <a:lnSpc>
                  <a:spcPts val="2412"/>
                </a:lnSpc>
                <a:buFont typeface="Arial"/>
                <a:buChar char="•"/>
              </a:pPr>
              <a:r>
                <a:rPr lang="en-US" sz="1899" spc="113">
                  <a:solidFill>
                    <a:srgbClr val="3B4A52"/>
                  </a:solidFill>
                  <a:latin typeface="Nunito"/>
                </a:rPr>
                <a:t>Guiding Decision-Making</a:t>
              </a:r>
            </a:p>
          </p:txBody>
        </p:sp>
      </p:grpSp>
      <p:grpSp>
        <p:nvGrpSpPr>
          <p:cNvPr id="15" name="Group 15"/>
          <p:cNvGrpSpPr/>
          <p:nvPr/>
        </p:nvGrpSpPr>
        <p:grpSpPr>
          <a:xfrm>
            <a:off x="12583777" y="2116664"/>
            <a:ext cx="5271956" cy="4030543"/>
            <a:chOff x="0" y="0"/>
            <a:chExt cx="7029274" cy="5374057"/>
          </a:xfrm>
        </p:grpSpPr>
        <p:sp>
          <p:nvSpPr>
            <p:cNvPr id="16" name="TextBox 16"/>
            <p:cNvSpPr txBox="1"/>
            <p:nvPr/>
          </p:nvSpPr>
          <p:spPr>
            <a:xfrm>
              <a:off x="0" y="-57150"/>
              <a:ext cx="4277484" cy="578661"/>
            </a:xfrm>
            <a:prstGeom prst="rect">
              <a:avLst/>
            </a:prstGeom>
          </p:spPr>
          <p:txBody>
            <a:bodyPr lIns="0" tIns="0" rIns="0" bIns="0" rtlCol="0" anchor="t">
              <a:spAutoFit/>
            </a:bodyPr>
            <a:lstStyle/>
            <a:p>
              <a:pPr>
                <a:lnSpc>
                  <a:spcPts val="3639"/>
                </a:lnSpc>
                <a:spcBef>
                  <a:spcPct val="0"/>
                </a:spcBef>
              </a:pPr>
              <a:r>
                <a:rPr lang="en-US" sz="2599">
                  <a:solidFill>
                    <a:srgbClr val="3B4A52"/>
                  </a:solidFill>
                  <a:latin typeface="Garet ExtraBold"/>
                </a:rPr>
                <a:t>Purpose</a:t>
              </a:r>
            </a:p>
          </p:txBody>
        </p:sp>
        <p:sp>
          <p:nvSpPr>
            <p:cNvPr id="17" name="TextBox 17"/>
            <p:cNvSpPr txBox="1"/>
            <p:nvPr/>
          </p:nvSpPr>
          <p:spPr>
            <a:xfrm>
              <a:off x="0" y="502461"/>
              <a:ext cx="7029274" cy="4871597"/>
            </a:xfrm>
            <a:prstGeom prst="rect">
              <a:avLst/>
            </a:prstGeom>
          </p:spPr>
          <p:txBody>
            <a:bodyPr lIns="0" tIns="0" rIns="0" bIns="0" rtlCol="0" anchor="t">
              <a:spAutoFit/>
            </a:bodyPr>
            <a:lstStyle/>
            <a:p>
              <a:pPr>
                <a:lnSpc>
                  <a:spcPts val="2412"/>
                </a:lnSpc>
              </a:pPr>
              <a:r>
                <a:rPr lang="en-US" sz="1899" spc="113">
                  <a:solidFill>
                    <a:srgbClr val="3B4A52"/>
                  </a:solidFill>
                  <a:latin typeface="Nunito"/>
                </a:rPr>
                <a:t>We conducted a correlation analysis between 26 independent variables and the dependent variable (Games Won) for our baseball data frame. Our purpose is to:</a:t>
              </a:r>
            </a:p>
            <a:p>
              <a:pPr marL="410209" lvl="1" indent="-205105">
                <a:lnSpc>
                  <a:spcPts val="2412"/>
                </a:lnSpc>
                <a:buFont typeface="Arial"/>
                <a:buChar char="•"/>
              </a:pPr>
              <a:r>
                <a:rPr lang="en-US" sz="1899" spc="113">
                  <a:solidFill>
                    <a:srgbClr val="3B4A52"/>
                  </a:solidFill>
                  <a:latin typeface="Nunito"/>
                </a:rPr>
                <a:t>Measure and understand the relationships between the variables </a:t>
              </a:r>
            </a:p>
            <a:p>
              <a:pPr marL="410209" lvl="1" indent="-205105">
                <a:lnSpc>
                  <a:spcPts val="2412"/>
                </a:lnSpc>
                <a:buFont typeface="Arial"/>
                <a:buChar char="•"/>
              </a:pPr>
              <a:r>
                <a:rPr lang="en-US" sz="1899" spc="113">
                  <a:solidFill>
                    <a:srgbClr val="3B4A52"/>
                  </a:solidFill>
                  <a:latin typeface="Nunito"/>
                </a:rPr>
                <a:t>Quantify the strength and direction of the linear association</a:t>
              </a:r>
            </a:p>
            <a:p>
              <a:pPr marL="410209" lvl="1" indent="-205105">
                <a:lnSpc>
                  <a:spcPts val="2412"/>
                </a:lnSpc>
                <a:buFont typeface="Arial"/>
                <a:buChar char="•"/>
              </a:pPr>
              <a:r>
                <a:rPr lang="en-US" sz="1899" spc="113">
                  <a:solidFill>
                    <a:srgbClr val="3B4A52"/>
                  </a:solidFill>
                  <a:latin typeface="Nunito"/>
                </a:rPr>
                <a:t>Provide insights into how changes in one variable correspond to changes in another</a:t>
              </a:r>
            </a:p>
            <a:p>
              <a:pPr>
                <a:lnSpc>
                  <a:spcPts val="2412"/>
                </a:lnSpc>
              </a:pPr>
              <a:endParaRPr lang="en-US" sz="1899" spc="113">
                <a:solidFill>
                  <a:srgbClr val="3B4A52"/>
                </a:solidFill>
                <a:latin typeface="Nunito"/>
              </a:endParaRPr>
            </a:p>
          </p:txBody>
        </p:sp>
      </p:grpSp>
      <p:sp>
        <p:nvSpPr>
          <p:cNvPr id="18" name="TextBox 18"/>
          <p:cNvSpPr txBox="1"/>
          <p:nvPr/>
        </p:nvSpPr>
        <p:spPr>
          <a:xfrm>
            <a:off x="14334564" y="1009650"/>
            <a:ext cx="2924736" cy="271090"/>
          </a:xfrm>
          <a:prstGeom prst="rect">
            <a:avLst/>
          </a:prstGeom>
        </p:spPr>
        <p:txBody>
          <a:bodyPr lIns="0" tIns="0" rIns="0" bIns="0" rtlCol="0" anchor="t">
            <a:spAutoFit/>
          </a:bodyPr>
          <a:lstStyle/>
          <a:p>
            <a:pPr marL="0" lvl="0" indent="0" algn="r">
              <a:lnSpc>
                <a:spcPts val="2380"/>
              </a:lnSpc>
              <a:spcBef>
                <a:spcPct val="0"/>
              </a:spcBef>
            </a:pPr>
            <a:r>
              <a:rPr lang="en-US" sz="1700">
                <a:solidFill>
                  <a:srgbClr val="546873"/>
                </a:solidFill>
                <a:latin typeface="Nunito"/>
              </a:rPr>
              <a:t>BASEBALL STATISTICS</a:t>
            </a:r>
          </a:p>
        </p:txBody>
      </p:sp>
      <p:sp>
        <p:nvSpPr>
          <p:cNvPr id="19" name="TextBox 19"/>
          <p:cNvSpPr txBox="1"/>
          <p:nvPr/>
        </p:nvSpPr>
        <p:spPr>
          <a:xfrm>
            <a:off x="1028700" y="1009650"/>
            <a:ext cx="2932097" cy="271090"/>
          </a:xfrm>
          <a:prstGeom prst="rect">
            <a:avLst/>
          </a:prstGeom>
        </p:spPr>
        <p:txBody>
          <a:bodyPr lIns="0" tIns="0" rIns="0" bIns="0" rtlCol="0" anchor="t">
            <a:spAutoFit/>
          </a:bodyPr>
          <a:lstStyle/>
          <a:p>
            <a:pPr>
              <a:lnSpc>
                <a:spcPts val="2380"/>
              </a:lnSpc>
              <a:spcBef>
                <a:spcPct val="0"/>
              </a:spcBef>
            </a:pPr>
            <a:r>
              <a:rPr lang="en-US" sz="1700">
                <a:solidFill>
                  <a:srgbClr val="546873"/>
                </a:solidFill>
                <a:latin typeface="Nunito"/>
              </a:rPr>
              <a:t>Correlation Analysis</a:t>
            </a:r>
          </a:p>
        </p:txBody>
      </p:sp>
      <p:sp>
        <p:nvSpPr>
          <p:cNvPr id="20" name="TextBox 20"/>
          <p:cNvSpPr txBox="1"/>
          <p:nvPr/>
        </p:nvSpPr>
        <p:spPr>
          <a:xfrm>
            <a:off x="373883" y="3034422"/>
            <a:ext cx="2012427" cy="297152"/>
          </a:xfrm>
          <a:prstGeom prst="rect">
            <a:avLst/>
          </a:prstGeom>
        </p:spPr>
        <p:txBody>
          <a:bodyPr lIns="0" tIns="0" rIns="0" bIns="0" rtlCol="0" anchor="t">
            <a:spAutoFit/>
          </a:bodyPr>
          <a:lstStyle/>
          <a:p>
            <a:pPr algn="ctr">
              <a:lnSpc>
                <a:spcPts val="2520"/>
              </a:lnSpc>
            </a:pPr>
            <a:r>
              <a:rPr lang="en-US" sz="1800">
                <a:solidFill>
                  <a:srgbClr val="546873"/>
                </a:solidFill>
                <a:latin typeface="Nunito Bold"/>
              </a:rPr>
              <a:t>Period 1: Pre-1920</a:t>
            </a:r>
          </a:p>
        </p:txBody>
      </p:sp>
      <p:sp>
        <p:nvSpPr>
          <p:cNvPr id="21" name="TextBox 21"/>
          <p:cNvSpPr txBox="1"/>
          <p:nvPr/>
        </p:nvSpPr>
        <p:spPr>
          <a:xfrm>
            <a:off x="3214637" y="3034422"/>
            <a:ext cx="2325372" cy="297152"/>
          </a:xfrm>
          <a:prstGeom prst="rect">
            <a:avLst/>
          </a:prstGeom>
        </p:spPr>
        <p:txBody>
          <a:bodyPr lIns="0" tIns="0" rIns="0" bIns="0" rtlCol="0" anchor="t">
            <a:spAutoFit/>
          </a:bodyPr>
          <a:lstStyle/>
          <a:p>
            <a:pPr algn="ctr">
              <a:lnSpc>
                <a:spcPts val="2520"/>
              </a:lnSpc>
            </a:pPr>
            <a:r>
              <a:rPr lang="en-US" sz="1800">
                <a:solidFill>
                  <a:srgbClr val="546873"/>
                </a:solidFill>
                <a:latin typeface="Nunito Bold"/>
              </a:rPr>
              <a:t>Period 2: 1920 - 1960</a:t>
            </a:r>
          </a:p>
        </p:txBody>
      </p:sp>
      <p:sp>
        <p:nvSpPr>
          <p:cNvPr id="22" name="TextBox 22"/>
          <p:cNvSpPr txBox="1"/>
          <p:nvPr/>
        </p:nvSpPr>
        <p:spPr>
          <a:xfrm>
            <a:off x="6053753" y="3034422"/>
            <a:ext cx="2324966" cy="297152"/>
          </a:xfrm>
          <a:prstGeom prst="rect">
            <a:avLst/>
          </a:prstGeom>
        </p:spPr>
        <p:txBody>
          <a:bodyPr lIns="0" tIns="0" rIns="0" bIns="0" rtlCol="0" anchor="t">
            <a:spAutoFit/>
          </a:bodyPr>
          <a:lstStyle/>
          <a:p>
            <a:pPr algn="ctr">
              <a:lnSpc>
                <a:spcPts val="2520"/>
              </a:lnSpc>
            </a:pPr>
            <a:r>
              <a:rPr lang="en-US" sz="1800">
                <a:solidFill>
                  <a:srgbClr val="546873"/>
                </a:solidFill>
                <a:latin typeface="Nunito Bold"/>
              </a:rPr>
              <a:t>Period 3: 1960 - 1990</a:t>
            </a:r>
          </a:p>
        </p:txBody>
      </p:sp>
      <p:sp>
        <p:nvSpPr>
          <p:cNvPr id="23" name="TextBox 23"/>
          <p:cNvSpPr txBox="1"/>
          <p:nvPr/>
        </p:nvSpPr>
        <p:spPr>
          <a:xfrm>
            <a:off x="8892462" y="3034422"/>
            <a:ext cx="2263270" cy="297152"/>
          </a:xfrm>
          <a:prstGeom prst="rect">
            <a:avLst/>
          </a:prstGeom>
        </p:spPr>
        <p:txBody>
          <a:bodyPr lIns="0" tIns="0" rIns="0" bIns="0" rtlCol="0" anchor="t">
            <a:spAutoFit/>
          </a:bodyPr>
          <a:lstStyle/>
          <a:p>
            <a:pPr algn="ctr">
              <a:lnSpc>
                <a:spcPts val="2520"/>
              </a:lnSpc>
            </a:pPr>
            <a:r>
              <a:rPr lang="en-US" sz="1800">
                <a:solidFill>
                  <a:srgbClr val="546873"/>
                </a:solidFill>
                <a:latin typeface="Nunito Bold"/>
              </a:rPr>
              <a:t>Period 3: 1990- 2010</a:t>
            </a:r>
          </a:p>
        </p:txBody>
      </p:sp>
      <p:sp>
        <p:nvSpPr>
          <p:cNvPr id="24" name="TextBox 24"/>
          <p:cNvSpPr txBox="1"/>
          <p:nvPr/>
        </p:nvSpPr>
        <p:spPr>
          <a:xfrm>
            <a:off x="383408" y="8950594"/>
            <a:ext cx="11184799" cy="435175"/>
          </a:xfrm>
          <a:prstGeom prst="rect">
            <a:avLst/>
          </a:prstGeom>
        </p:spPr>
        <p:txBody>
          <a:bodyPr lIns="0" tIns="0" rIns="0" bIns="0" rtlCol="0" anchor="t">
            <a:spAutoFit/>
          </a:bodyPr>
          <a:lstStyle/>
          <a:p>
            <a:pPr>
              <a:lnSpc>
                <a:spcPts val="1778"/>
              </a:lnSpc>
            </a:pPr>
            <a:r>
              <a:rPr lang="en-US" sz="1400" spc="56">
                <a:solidFill>
                  <a:srgbClr val="546873"/>
                </a:solidFill>
                <a:latin typeface="Nunito"/>
              </a:rPr>
              <a:t>For linear regression modeling, we have picked the top 4 offensive metrics for the offensive model, the top 4 defensive metrics for the defensive model, and the top 2 offensive plus the top 2 defensive metrics for the balanced model for each period.</a:t>
            </a:r>
          </a:p>
        </p:txBody>
      </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98F9B"/>
        </a:solidFill>
        <a:effectLst/>
      </p:bgPr>
    </p:bg>
    <p:spTree>
      <p:nvGrpSpPr>
        <p:cNvPr id="1" name=""/>
        <p:cNvGrpSpPr/>
        <p:nvPr/>
      </p:nvGrpSpPr>
      <p:grpSpPr>
        <a:xfrm>
          <a:off x="0" y="0"/>
          <a:ext cx="0" cy="0"/>
          <a:chOff x="0" y="0"/>
          <a:chExt cx="0" cy="0"/>
        </a:xfrm>
      </p:grpSpPr>
      <p:grpSp>
        <p:nvGrpSpPr>
          <p:cNvPr id="2" name="Group 2"/>
          <p:cNvGrpSpPr/>
          <p:nvPr/>
        </p:nvGrpSpPr>
        <p:grpSpPr>
          <a:xfrm>
            <a:off x="650661" y="2197573"/>
            <a:ext cx="5650526" cy="7179479"/>
            <a:chOff x="0" y="0"/>
            <a:chExt cx="1391610" cy="1768160"/>
          </a:xfrm>
        </p:grpSpPr>
        <p:sp>
          <p:nvSpPr>
            <p:cNvPr id="3" name="Freeform 3"/>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EDEAE5"/>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2793"/>
                </a:lnSpc>
              </a:pPr>
              <a:endParaRPr/>
            </a:p>
          </p:txBody>
        </p:sp>
      </p:grpSp>
      <p:grpSp>
        <p:nvGrpSpPr>
          <p:cNvPr id="5" name="Group 5"/>
          <p:cNvGrpSpPr/>
          <p:nvPr/>
        </p:nvGrpSpPr>
        <p:grpSpPr>
          <a:xfrm>
            <a:off x="6301186" y="2197573"/>
            <a:ext cx="5660162" cy="7179479"/>
            <a:chOff x="0" y="0"/>
            <a:chExt cx="1393983" cy="1768160"/>
          </a:xfrm>
        </p:grpSpPr>
        <p:sp>
          <p:nvSpPr>
            <p:cNvPr id="6" name="Freeform 6"/>
            <p:cNvSpPr/>
            <p:nvPr/>
          </p:nvSpPr>
          <p:spPr>
            <a:xfrm>
              <a:off x="0" y="0"/>
              <a:ext cx="1393983" cy="1768160"/>
            </a:xfrm>
            <a:custGeom>
              <a:avLst/>
              <a:gdLst/>
              <a:ahLst/>
              <a:cxnLst/>
              <a:rect l="l" t="t" r="r" b="b"/>
              <a:pathLst>
                <a:path w="1393983" h="1768160">
                  <a:moveTo>
                    <a:pt x="0" y="0"/>
                  </a:moveTo>
                  <a:lnTo>
                    <a:pt x="1393983" y="0"/>
                  </a:lnTo>
                  <a:lnTo>
                    <a:pt x="1393983" y="1768160"/>
                  </a:lnTo>
                  <a:lnTo>
                    <a:pt x="0" y="1768160"/>
                  </a:lnTo>
                  <a:close/>
                </a:path>
              </a:pathLst>
            </a:custGeom>
            <a:solidFill>
              <a:srgbClr val="546873"/>
            </a:solidFill>
          </p:spPr>
        </p:sp>
        <p:sp>
          <p:nvSpPr>
            <p:cNvPr id="7" name="TextBox 7"/>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8" name="Group 8"/>
          <p:cNvGrpSpPr/>
          <p:nvPr/>
        </p:nvGrpSpPr>
        <p:grpSpPr>
          <a:xfrm>
            <a:off x="11961348" y="2197573"/>
            <a:ext cx="5650526" cy="7179479"/>
            <a:chOff x="0" y="0"/>
            <a:chExt cx="1391610" cy="1768160"/>
          </a:xfrm>
        </p:grpSpPr>
        <p:sp>
          <p:nvSpPr>
            <p:cNvPr id="9" name="Freeform 9"/>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CCDADD"/>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11" name="Group 11"/>
          <p:cNvGrpSpPr/>
          <p:nvPr/>
        </p:nvGrpSpPr>
        <p:grpSpPr>
          <a:xfrm>
            <a:off x="8900123" y="2582095"/>
            <a:ext cx="487754" cy="495826"/>
            <a:chOff x="0" y="0"/>
            <a:chExt cx="540154" cy="549093"/>
          </a:xfrm>
        </p:grpSpPr>
        <p:sp>
          <p:nvSpPr>
            <p:cNvPr id="12" name="Freeform 12"/>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EDEAE5"/>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3232047" y="2582095"/>
            <a:ext cx="487754" cy="495826"/>
            <a:chOff x="0" y="0"/>
            <a:chExt cx="540154" cy="549093"/>
          </a:xfrm>
        </p:grpSpPr>
        <p:sp>
          <p:nvSpPr>
            <p:cNvPr id="15" name="Freeform 15"/>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91A8B4"/>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4561673" y="2582095"/>
            <a:ext cx="487754" cy="495826"/>
            <a:chOff x="0" y="0"/>
            <a:chExt cx="540154" cy="549093"/>
          </a:xfrm>
        </p:grpSpPr>
        <p:sp>
          <p:nvSpPr>
            <p:cNvPr id="18" name="Freeform 18"/>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798F9B"/>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sp>
        <p:nvSpPr>
          <p:cNvPr id="20" name="AutoShape 20"/>
          <p:cNvSpPr/>
          <p:nvPr/>
        </p:nvSpPr>
        <p:spPr>
          <a:xfrm rot="-10800000">
            <a:off x="0" y="465150"/>
            <a:ext cx="18288000" cy="0"/>
          </a:xfrm>
          <a:prstGeom prst="line">
            <a:avLst/>
          </a:prstGeom>
          <a:ln w="47625" cap="flat">
            <a:solidFill>
              <a:srgbClr val="91A8B4"/>
            </a:solidFill>
            <a:prstDash val="solid"/>
            <a:headEnd type="none" w="sm" len="sm"/>
            <a:tailEnd type="none" w="sm" len="sm"/>
          </a:ln>
        </p:spPr>
      </p:sp>
      <p:graphicFrame>
        <p:nvGraphicFramePr>
          <p:cNvPr id="21" name="Table 21"/>
          <p:cNvGraphicFramePr>
            <a:graphicFrameLocks noGrp="1"/>
          </p:cNvGraphicFramePr>
          <p:nvPr>
            <p:extLst>
              <p:ext uri="{D42A27DB-BD31-4B8C-83A1-F6EECF244321}">
                <p14:modId xmlns:p14="http://schemas.microsoft.com/office/powerpoint/2010/main" val="2134686771"/>
              </p:ext>
            </p:extLst>
          </p:nvPr>
        </p:nvGraphicFramePr>
        <p:xfrm>
          <a:off x="1998361" y="4152769"/>
          <a:ext cx="2916578" cy="3895725"/>
        </p:xfrm>
        <a:graphic>
          <a:graphicData uri="http://schemas.openxmlformats.org/drawingml/2006/table">
            <a:tbl>
              <a:tblPr/>
              <a:tblGrid>
                <a:gridCol w="2916578">
                  <a:extLst>
                    <a:ext uri="{9D8B030D-6E8A-4147-A177-3AD203B41FA5}">
                      <a16:colId xmlns:a16="http://schemas.microsoft.com/office/drawing/2014/main" val="20000"/>
                    </a:ext>
                  </a:extLst>
                </a:gridCol>
              </a:tblGrid>
              <a:tr h="779145">
                <a:tc>
                  <a:txBody>
                    <a:bodyPr/>
                    <a:lstStyle/>
                    <a:p>
                      <a:pPr algn="ctr">
                        <a:lnSpc>
                          <a:spcPts val="2380"/>
                        </a:lnSpc>
                        <a:defRPr/>
                      </a:pPr>
                      <a:r>
                        <a:rPr lang="en-US" sz="1700">
                          <a:solidFill>
                            <a:srgbClr val="798F9B"/>
                          </a:solidFill>
                          <a:latin typeface="Nunito Bold"/>
                        </a:rPr>
                        <a:t>Offensive Metrics</a:t>
                      </a:r>
                      <a:endParaRPr lang="en-US" sz="1100"/>
                    </a:p>
                  </a:txBody>
                  <a:tcPr marL="190500" marR="190500" marT="190500" marB="190500" anchor="ctr">
                    <a:lnL w="38100" cap="flat" cmpd="sng" algn="ctr">
                      <a:solidFill>
                        <a:srgbClr val="798F9B"/>
                      </a:solidFill>
                      <a:prstDash val="solid"/>
                      <a:round/>
                      <a:headEnd type="none" w="med" len="med"/>
                      <a:tailEnd type="none" w="med" len="med"/>
                    </a:lnL>
                    <a:lnR w="38100" cap="flat" cmpd="sng" algn="ctr">
                      <a:solidFill>
                        <a:srgbClr val="798F9B"/>
                      </a:solidFill>
                      <a:prstDash val="solid"/>
                      <a:round/>
                      <a:headEnd type="none" w="med" len="med"/>
                      <a:tailEnd type="none" w="med" len="med"/>
                    </a:lnR>
                    <a:lnT w="38100" cap="flat" cmpd="sng" algn="ctr">
                      <a:solidFill>
                        <a:srgbClr val="798F9B"/>
                      </a:solidFill>
                      <a:prstDash val="solid"/>
                      <a:round/>
                      <a:headEnd type="none" w="med" len="med"/>
                      <a:tailEnd type="none" w="med" len="med"/>
                    </a:lnT>
                    <a:lnB w="38100" cap="flat" cmpd="sng" algn="ctr">
                      <a:solidFill>
                        <a:srgbClr val="798F9B"/>
                      </a:solidFill>
                      <a:prstDash val="solid"/>
                      <a:round/>
                      <a:headEnd type="none" w="med" len="med"/>
                      <a:tailEnd type="none" w="med" len="med"/>
                    </a:lnB>
                    <a:solidFill>
                      <a:srgbClr val="CCDADD"/>
                    </a:solidFill>
                  </a:tcPr>
                </a:tc>
                <a:extLst>
                  <a:ext uri="{0D108BD9-81ED-4DB2-BD59-A6C34878D82A}">
                    <a16:rowId xmlns:a16="http://schemas.microsoft.com/office/drawing/2014/main" val="10000"/>
                  </a:ext>
                </a:extLst>
              </a:tr>
              <a:tr h="779145">
                <a:tc>
                  <a:txBody>
                    <a:bodyPr/>
                    <a:lstStyle/>
                    <a:p>
                      <a:pPr algn="ctr">
                        <a:lnSpc>
                          <a:spcPts val="2380"/>
                        </a:lnSpc>
                        <a:defRPr/>
                      </a:pPr>
                      <a:r>
                        <a:rPr lang="en-US" sz="1700">
                          <a:solidFill>
                            <a:srgbClr val="798F9B"/>
                          </a:solidFill>
                          <a:latin typeface="Nunito"/>
                        </a:rPr>
                        <a:t>Caught Stealing</a:t>
                      </a:r>
                      <a:endParaRPr lang="en-US" sz="1100"/>
                    </a:p>
                  </a:txBody>
                  <a:tcPr marL="190500" marR="190500" marT="190500" marB="190500" anchor="ctr">
                    <a:lnL w="38100" cap="flat" cmpd="sng" algn="ctr">
                      <a:solidFill>
                        <a:srgbClr val="798F9B"/>
                      </a:solidFill>
                      <a:prstDash val="solid"/>
                      <a:round/>
                      <a:headEnd type="none" w="med" len="med"/>
                      <a:tailEnd type="none" w="med" len="med"/>
                    </a:lnL>
                    <a:lnR w="38100" cap="flat" cmpd="sng" algn="ctr">
                      <a:solidFill>
                        <a:srgbClr val="798F9B"/>
                      </a:solidFill>
                      <a:prstDash val="solid"/>
                      <a:round/>
                      <a:headEnd type="none" w="med" len="med"/>
                      <a:tailEnd type="none" w="med" len="med"/>
                    </a:lnR>
                    <a:lnT w="38100" cap="flat" cmpd="sng" algn="ctr">
                      <a:solidFill>
                        <a:srgbClr val="798F9B"/>
                      </a:solidFill>
                      <a:prstDash val="solid"/>
                      <a:round/>
                      <a:headEnd type="none" w="med" len="med"/>
                      <a:tailEnd type="none" w="med" len="med"/>
                    </a:lnT>
                    <a:lnB w="38100" cap="flat" cmpd="sng" algn="ctr">
                      <a:solidFill>
                        <a:srgbClr val="798F9B"/>
                      </a:solidFill>
                      <a:prstDash val="solid"/>
                      <a:round/>
                      <a:headEnd type="none" w="med" len="med"/>
                      <a:tailEnd type="none" w="med" len="med"/>
                    </a:lnB>
                  </a:tcPr>
                </a:tc>
                <a:extLst>
                  <a:ext uri="{0D108BD9-81ED-4DB2-BD59-A6C34878D82A}">
                    <a16:rowId xmlns:a16="http://schemas.microsoft.com/office/drawing/2014/main" val="10001"/>
                  </a:ext>
                </a:extLst>
              </a:tr>
              <a:tr h="779145">
                <a:tc>
                  <a:txBody>
                    <a:bodyPr/>
                    <a:lstStyle/>
                    <a:p>
                      <a:pPr algn="ctr">
                        <a:lnSpc>
                          <a:spcPts val="2380"/>
                        </a:lnSpc>
                        <a:defRPr/>
                      </a:pPr>
                      <a:r>
                        <a:rPr lang="en-US" sz="1700">
                          <a:solidFill>
                            <a:srgbClr val="798F9B"/>
                          </a:solidFill>
                          <a:latin typeface="Nunito"/>
                        </a:rPr>
                        <a:t>Hits</a:t>
                      </a:r>
                      <a:endParaRPr lang="en-US" sz="1100"/>
                    </a:p>
                  </a:txBody>
                  <a:tcPr marL="190500" marR="190500" marT="190500" marB="190500" anchor="ctr">
                    <a:lnL w="38100" cap="flat" cmpd="sng" algn="ctr">
                      <a:solidFill>
                        <a:srgbClr val="798F9B"/>
                      </a:solidFill>
                      <a:prstDash val="solid"/>
                      <a:round/>
                      <a:headEnd type="none" w="med" len="med"/>
                      <a:tailEnd type="none" w="med" len="med"/>
                    </a:lnL>
                    <a:lnR w="38100" cap="flat" cmpd="sng" algn="ctr">
                      <a:solidFill>
                        <a:srgbClr val="798F9B"/>
                      </a:solidFill>
                      <a:prstDash val="solid"/>
                      <a:round/>
                      <a:headEnd type="none" w="med" len="med"/>
                      <a:tailEnd type="none" w="med" len="med"/>
                    </a:lnR>
                    <a:lnT w="38100" cap="flat" cmpd="sng" algn="ctr">
                      <a:solidFill>
                        <a:srgbClr val="798F9B"/>
                      </a:solidFill>
                      <a:prstDash val="solid"/>
                      <a:round/>
                      <a:headEnd type="none" w="med" len="med"/>
                      <a:tailEnd type="none" w="med" len="med"/>
                    </a:lnT>
                    <a:lnB w="38100" cap="flat" cmpd="sng" algn="ctr">
                      <a:solidFill>
                        <a:srgbClr val="798F9B"/>
                      </a:solidFill>
                      <a:prstDash val="solid"/>
                      <a:round/>
                      <a:headEnd type="none" w="med" len="med"/>
                      <a:tailEnd type="none" w="med" len="med"/>
                    </a:lnB>
                  </a:tcPr>
                </a:tc>
                <a:extLst>
                  <a:ext uri="{0D108BD9-81ED-4DB2-BD59-A6C34878D82A}">
                    <a16:rowId xmlns:a16="http://schemas.microsoft.com/office/drawing/2014/main" val="10002"/>
                  </a:ext>
                </a:extLst>
              </a:tr>
              <a:tr h="779145">
                <a:tc>
                  <a:txBody>
                    <a:bodyPr/>
                    <a:lstStyle/>
                    <a:p>
                      <a:pPr algn="ctr">
                        <a:lnSpc>
                          <a:spcPts val="2380"/>
                        </a:lnSpc>
                        <a:defRPr/>
                      </a:pPr>
                      <a:r>
                        <a:rPr lang="en-US" sz="1700">
                          <a:solidFill>
                            <a:srgbClr val="798F9B"/>
                          </a:solidFill>
                          <a:latin typeface="Nunito"/>
                        </a:rPr>
                        <a:t>At Bats</a:t>
                      </a:r>
                      <a:endParaRPr lang="en-US" sz="1100"/>
                    </a:p>
                  </a:txBody>
                  <a:tcPr marL="190500" marR="190500" marT="190500" marB="190500" anchor="ctr">
                    <a:lnL w="38100" cap="flat" cmpd="sng" algn="ctr">
                      <a:solidFill>
                        <a:srgbClr val="798F9B"/>
                      </a:solidFill>
                      <a:prstDash val="solid"/>
                      <a:round/>
                      <a:headEnd type="none" w="med" len="med"/>
                      <a:tailEnd type="none" w="med" len="med"/>
                    </a:lnL>
                    <a:lnR w="38100" cap="flat" cmpd="sng" algn="ctr">
                      <a:solidFill>
                        <a:srgbClr val="798F9B"/>
                      </a:solidFill>
                      <a:prstDash val="solid"/>
                      <a:round/>
                      <a:headEnd type="none" w="med" len="med"/>
                      <a:tailEnd type="none" w="med" len="med"/>
                    </a:lnR>
                    <a:lnT w="38100" cap="flat" cmpd="sng" algn="ctr">
                      <a:solidFill>
                        <a:srgbClr val="798F9B"/>
                      </a:solidFill>
                      <a:prstDash val="solid"/>
                      <a:round/>
                      <a:headEnd type="none" w="med" len="med"/>
                      <a:tailEnd type="none" w="med" len="med"/>
                    </a:lnT>
                    <a:lnB w="38100" cap="flat" cmpd="sng" algn="ctr">
                      <a:solidFill>
                        <a:srgbClr val="798F9B"/>
                      </a:solidFill>
                      <a:prstDash val="solid"/>
                      <a:round/>
                      <a:headEnd type="none" w="med" len="med"/>
                      <a:tailEnd type="none" w="med" len="med"/>
                    </a:lnB>
                  </a:tcPr>
                </a:tc>
                <a:extLst>
                  <a:ext uri="{0D108BD9-81ED-4DB2-BD59-A6C34878D82A}">
                    <a16:rowId xmlns:a16="http://schemas.microsoft.com/office/drawing/2014/main" val="10003"/>
                  </a:ext>
                </a:extLst>
              </a:tr>
              <a:tr h="779145">
                <a:tc>
                  <a:txBody>
                    <a:bodyPr/>
                    <a:lstStyle/>
                    <a:p>
                      <a:pPr algn="ctr">
                        <a:lnSpc>
                          <a:spcPts val="2380"/>
                        </a:lnSpc>
                        <a:defRPr/>
                      </a:pPr>
                      <a:r>
                        <a:rPr lang="en-US" sz="1700">
                          <a:solidFill>
                            <a:srgbClr val="798F9B"/>
                          </a:solidFill>
                          <a:latin typeface="Nunito"/>
                        </a:rPr>
                        <a:t>Doubles</a:t>
                      </a:r>
                      <a:endParaRPr lang="en-US" sz="1100"/>
                    </a:p>
                  </a:txBody>
                  <a:tcPr marL="190500" marR="190500" marT="190500" marB="190500" anchor="ctr">
                    <a:lnL w="38100" cap="flat" cmpd="sng" algn="ctr">
                      <a:solidFill>
                        <a:srgbClr val="798F9B"/>
                      </a:solidFill>
                      <a:prstDash val="solid"/>
                      <a:round/>
                      <a:headEnd type="none" w="med" len="med"/>
                      <a:tailEnd type="none" w="med" len="med"/>
                    </a:lnL>
                    <a:lnR w="38100" cap="flat" cmpd="sng" algn="ctr">
                      <a:solidFill>
                        <a:srgbClr val="798F9B"/>
                      </a:solidFill>
                      <a:prstDash val="solid"/>
                      <a:round/>
                      <a:headEnd type="none" w="med" len="med"/>
                      <a:tailEnd type="none" w="med" len="med"/>
                    </a:lnR>
                    <a:lnT w="38100" cap="flat" cmpd="sng" algn="ctr">
                      <a:solidFill>
                        <a:srgbClr val="798F9B"/>
                      </a:solidFill>
                      <a:prstDash val="solid"/>
                      <a:round/>
                      <a:headEnd type="none" w="med" len="med"/>
                      <a:tailEnd type="none" w="med" len="med"/>
                    </a:lnT>
                    <a:lnB w="38100" cap="flat" cmpd="sng" algn="ctr">
                      <a:solidFill>
                        <a:srgbClr val="798F9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2" name="TextBox 22"/>
          <p:cNvSpPr txBox="1"/>
          <p:nvPr/>
        </p:nvSpPr>
        <p:spPr>
          <a:xfrm>
            <a:off x="6222687" y="1204540"/>
            <a:ext cx="5842626" cy="745383"/>
          </a:xfrm>
          <a:prstGeom prst="rect">
            <a:avLst/>
          </a:prstGeom>
        </p:spPr>
        <p:txBody>
          <a:bodyPr lIns="0" tIns="0" rIns="0" bIns="0" rtlCol="0" anchor="t">
            <a:spAutoFit/>
          </a:bodyPr>
          <a:lstStyle/>
          <a:p>
            <a:pPr marL="0" lvl="0" indent="0" algn="l">
              <a:lnSpc>
                <a:spcPts val="6159"/>
              </a:lnSpc>
              <a:spcBef>
                <a:spcPct val="0"/>
              </a:spcBef>
            </a:pPr>
            <a:r>
              <a:rPr lang="en-US" sz="4399">
                <a:solidFill>
                  <a:srgbClr val="EDEAE5"/>
                </a:solidFill>
                <a:latin typeface="Garet ExtraBold"/>
              </a:rPr>
              <a:t>PERIOD 1: PRE-1920</a:t>
            </a:r>
          </a:p>
        </p:txBody>
      </p:sp>
      <p:sp>
        <p:nvSpPr>
          <p:cNvPr id="23" name="TextBox 23"/>
          <p:cNvSpPr txBox="1"/>
          <p:nvPr/>
        </p:nvSpPr>
        <p:spPr>
          <a:xfrm>
            <a:off x="13268064" y="3287734"/>
            <a:ext cx="3037094" cy="379622"/>
          </a:xfrm>
          <a:prstGeom prst="rect">
            <a:avLst/>
          </a:prstGeom>
        </p:spPr>
        <p:txBody>
          <a:bodyPr lIns="0" tIns="0" rIns="0" bIns="0" rtlCol="0" anchor="t">
            <a:spAutoFit/>
          </a:bodyPr>
          <a:lstStyle/>
          <a:p>
            <a:pPr algn="ctr">
              <a:lnSpc>
                <a:spcPts val="3219"/>
              </a:lnSpc>
              <a:spcBef>
                <a:spcPct val="0"/>
              </a:spcBef>
            </a:pPr>
            <a:r>
              <a:rPr lang="en-US" sz="2299" spc="137">
                <a:solidFill>
                  <a:srgbClr val="546873"/>
                </a:solidFill>
                <a:latin typeface="Nunito Bold"/>
              </a:rPr>
              <a:t>Balanced Model</a:t>
            </a:r>
          </a:p>
        </p:txBody>
      </p:sp>
      <p:sp>
        <p:nvSpPr>
          <p:cNvPr id="24" name="TextBox 24"/>
          <p:cNvSpPr txBox="1"/>
          <p:nvPr/>
        </p:nvSpPr>
        <p:spPr>
          <a:xfrm>
            <a:off x="1940059" y="3287734"/>
            <a:ext cx="3071730"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798F9B"/>
                </a:solidFill>
                <a:latin typeface="Nunito Bold"/>
              </a:rPr>
              <a:t>Offensive Model</a:t>
            </a:r>
          </a:p>
        </p:txBody>
      </p:sp>
      <p:sp>
        <p:nvSpPr>
          <p:cNvPr id="25" name="TextBox 25"/>
          <p:cNvSpPr txBox="1"/>
          <p:nvPr/>
        </p:nvSpPr>
        <p:spPr>
          <a:xfrm>
            <a:off x="7474175" y="3287471"/>
            <a:ext cx="3314184"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EDEAE5"/>
                </a:solidFill>
                <a:latin typeface="Nunito Bold"/>
              </a:rPr>
              <a:t>Defensive Model</a:t>
            </a:r>
          </a:p>
        </p:txBody>
      </p:sp>
      <p:sp>
        <p:nvSpPr>
          <p:cNvPr id="26" name="TextBox 26"/>
          <p:cNvSpPr txBox="1"/>
          <p:nvPr/>
        </p:nvSpPr>
        <p:spPr>
          <a:xfrm>
            <a:off x="14334564" y="1009650"/>
            <a:ext cx="2924736" cy="271090"/>
          </a:xfrm>
          <a:prstGeom prst="rect">
            <a:avLst/>
          </a:prstGeom>
        </p:spPr>
        <p:txBody>
          <a:bodyPr lIns="0" tIns="0" rIns="0" bIns="0" rtlCol="0" anchor="t">
            <a:spAutoFit/>
          </a:bodyPr>
          <a:lstStyle/>
          <a:p>
            <a:pPr marL="0" lvl="0" indent="0" algn="r">
              <a:lnSpc>
                <a:spcPts val="2380"/>
              </a:lnSpc>
              <a:spcBef>
                <a:spcPct val="0"/>
              </a:spcBef>
            </a:pPr>
            <a:r>
              <a:rPr lang="en-US" sz="1700">
                <a:solidFill>
                  <a:srgbClr val="EDEAE5"/>
                </a:solidFill>
                <a:latin typeface="Nunito"/>
              </a:rPr>
              <a:t>BASEBALL STATISTICS</a:t>
            </a:r>
          </a:p>
        </p:txBody>
      </p:sp>
      <p:sp>
        <p:nvSpPr>
          <p:cNvPr id="27" name="TextBox 27"/>
          <p:cNvSpPr txBox="1"/>
          <p:nvPr/>
        </p:nvSpPr>
        <p:spPr>
          <a:xfrm>
            <a:off x="1028700" y="1009650"/>
            <a:ext cx="2932097" cy="271090"/>
          </a:xfrm>
          <a:prstGeom prst="rect">
            <a:avLst/>
          </a:prstGeom>
        </p:spPr>
        <p:txBody>
          <a:bodyPr lIns="0" tIns="0" rIns="0" bIns="0" rtlCol="0" anchor="t">
            <a:spAutoFit/>
          </a:bodyPr>
          <a:lstStyle/>
          <a:p>
            <a:pPr>
              <a:lnSpc>
                <a:spcPts val="2380"/>
              </a:lnSpc>
              <a:spcBef>
                <a:spcPct val="0"/>
              </a:spcBef>
            </a:pPr>
            <a:r>
              <a:rPr lang="en-US" sz="1700">
                <a:solidFill>
                  <a:srgbClr val="EDEAE5"/>
                </a:solidFill>
                <a:latin typeface="Nunito"/>
              </a:rPr>
              <a:t>Variable Selection</a:t>
            </a:r>
          </a:p>
        </p:txBody>
      </p:sp>
      <p:graphicFrame>
        <p:nvGraphicFramePr>
          <p:cNvPr id="28" name="Table 28"/>
          <p:cNvGraphicFramePr>
            <a:graphicFrameLocks noGrp="1"/>
          </p:cNvGraphicFramePr>
          <p:nvPr>
            <p:extLst>
              <p:ext uri="{D42A27DB-BD31-4B8C-83A1-F6EECF244321}">
                <p14:modId xmlns:p14="http://schemas.microsoft.com/office/powerpoint/2010/main" val="1131855762"/>
              </p:ext>
            </p:extLst>
          </p:nvPr>
        </p:nvGraphicFramePr>
        <p:xfrm>
          <a:off x="7695374" y="4123833"/>
          <a:ext cx="2916578" cy="3895725"/>
        </p:xfrm>
        <a:graphic>
          <a:graphicData uri="http://schemas.openxmlformats.org/drawingml/2006/table">
            <a:tbl>
              <a:tblPr/>
              <a:tblGrid>
                <a:gridCol w="2916578">
                  <a:extLst>
                    <a:ext uri="{9D8B030D-6E8A-4147-A177-3AD203B41FA5}">
                      <a16:colId xmlns:a16="http://schemas.microsoft.com/office/drawing/2014/main" val="20000"/>
                    </a:ext>
                  </a:extLst>
                </a:gridCol>
              </a:tblGrid>
              <a:tr h="779145">
                <a:tc>
                  <a:txBody>
                    <a:bodyPr/>
                    <a:lstStyle/>
                    <a:p>
                      <a:pPr algn="ctr">
                        <a:lnSpc>
                          <a:spcPts val="2380"/>
                        </a:lnSpc>
                        <a:defRPr/>
                      </a:pPr>
                      <a:r>
                        <a:rPr lang="en-US" sz="1700">
                          <a:solidFill>
                            <a:srgbClr val="EDEAE5"/>
                          </a:solidFill>
                          <a:latin typeface="Nunito Bold"/>
                        </a:rPr>
                        <a:t>Defensive Metrics</a:t>
                      </a:r>
                      <a:endParaRPr lang="en-US" sz="1100"/>
                    </a:p>
                  </a:txBody>
                  <a:tcPr marL="190500" marR="190500" marT="190500" marB="190500" anchor="ctr">
                    <a:lnL w="38100" cap="flat" cmpd="sng" algn="ctr">
                      <a:solidFill>
                        <a:srgbClr val="EDEAE5"/>
                      </a:solidFill>
                      <a:prstDash val="solid"/>
                      <a:round/>
                      <a:headEnd type="none" w="med" len="med"/>
                      <a:tailEnd type="none" w="med" len="med"/>
                    </a:lnL>
                    <a:lnR w="38100" cap="flat" cmpd="sng" algn="ctr">
                      <a:solidFill>
                        <a:srgbClr val="EDEAE5"/>
                      </a:solidFill>
                      <a:prstDash val="solid"/>
                      <a:round/>
                      <a:headEnd type="none" w="med" len="med"/>
                      <a:tailEnd type="none" w="med" len="med"/>
                    </a:lnR>
                    <a:lnT w="38100" cap="flat" cmpd="sng" algn="ctr">
                      <a:solidFill>
                        <a:srgbClr val="EDEAE5"/>
                      </a:solidFill>
                      <a:prstDash val="solid"/>
                      <a:round/>
                      <a:headEnd type="none" w="med" len="med"/>
                      <a:tailEnd type="none" w="med" len="med"/>
                    </a:lnT>
                    <a:lnB w="38100" cap="flat" cmpd="sng" algn="ctr">
                      <a:solidFill>
                        <a:srgbClr val="EDEAE5"/>
                      </a:solidFill>
                      <a:prstDash val="solid"/>
                      <a:round/>
                      <a:headEnd type="none" w="med" len="med"/>
                      <a:tailEnd type="none" w="med" len="med"/>
                    </a:lnB>
                    <a:solidFill>
                      <a:srgbClr val="798F9B"/>
                    </a:solidFill>
                  </a:tcPr>
                </a:tc>
                <a:extLst>
                  <a:ext uri="{0D108BD9-81ED-4DB2-BD59-A6C34878D82A}">
                    <a16:rowId xmlns:a16="http://schemas.microsoft.com/office/drawing/2014/main" val="10000"/>
                  </a:ext>
                </a:extLst>
              </a:tr>
              <a:tr h="779145">
                <a:tc>
                  <a:txBody>
                    <a:bodyPr/>
                    <a:lstStyle/>
                    <a:p>
                      <a:pPr algn="ctr">
                        <a:lnSpc>
                          <a:spcPts val="2380"/>
                        </a:lnSpc>
                        <a:defRPr/>
                      </a:pPr>
                      <a:r>
                        <a:rPr lang="en-US" sz="1700">
                          <a:solidFill>
                            <a:srgbClr val="EDEAE5"/>
                          </a:solidFill>
                          <a:latin typeface="Nunito"/>
                        </a:rPr>
                        <a:t>Infield Put Outs</a:t>
                      </a:r>
                      <a:endParaRPr lang="en-US" sz="1100"/>
                    </a:p>
                  </a:txBody>
                  <a:tcPr marL="190500" marR="190500" marT="190500" marB="190500" anchor="ctr">
                    <a:lnL w="38100" cap="flat" cmpd="sng" algn="ctr">
                      <a:solidFill>
                        <a:srgbClr val="EDEAE5"/>
                      </a:solidFill>
                      <a:prstDash val="solid"/>
                      <a:round/>
                      <a:headEnd type="none" w="med" len="med"/>
                      <a:tailEnd type="none" w="med" len="med"/>
                    </a:lnL>
                    <a:lnR w="38100" cap="flat" cmpd="sng" algn="ctr">
                      <a:solidFill>
                        <a:srgbClr val="EDEAE5"/>
                      </a:solidFill>
                      <a:prstDash val="solid"/>
                      <a:round/>
                      <a:headEnd type="none" w="med" len="med"/>
                      <a:tailEnd type="none" w="med" len="med"/>
                    </a:lnR>
                    <a:lnT w="38100" cap="flat" cmpd="sng" algn="ctr">
                      <a:solidFill>
                        <a:srgbClr val="EDEAE5"/>
                      </a:solidFill>
                      <a:prstDash val="solid"/>
                      <a:round/>
                      <a:headEnd type="none" w="med" len="med"/>
                      <a:tailEnd type="none" w="med" len="med"/>
                    </a:lnT>
                    <a:lnB w="38100" cap="flat" cmpd="sng" algn="ctr">
                      <a:solidFill>
                        <a:srgbClr val="EDEAE5"/>
                      </a:solidFill>
                      <a:prstDash val="solid"/>
                      <a:round/>
                      <a:headEnd type="none" w="med" len="med"/>
                      <a:tailEnd type="none" w="med" len="med"/>
                    </a:lnB>
                  </a:tcPr>
                </a:tc>
                <a:extLst>
                  <a:ext uri="{0D108BD9-81ED-4DB2-BD59-A6C34878D82A}">
                    <a16:rowId xmlns:a16="http://schemas.microsoft.com/office/drawing/2014/main" val="10001"/>
                  </a:ext>
                </a:extLst>
              </a:tr>
              <a:tr h="779145">
                <a:tc>
                  <a:txBody>
                    <a:bodyPr/>
                    <a:lstStyle/>
                    <a:p>
                      <a:pPr algn="ctr">
                        <a:lnSpc>
                          <a:spcPts val="2380"/>
                        </a:lnSpc>
                        <a:defRPr/>
                      </a:pPr>
                      <a:r>
                        <a:rPr lang="en-US" sz="1700">
                          <a:solidFill>
                            <a:srgbClr val="EDEAE5"/>
                          </a:solidFill>
                          <a:latin typeface="Nunito"/>
                        </a:rPr>
                        <a:t>Fielding Percentage</a:t>
                      </a:r>
                      <a:endParaRPr lang="en-US" sz="1100"/>
                    </a:p>
                  </a:txBody>
                  <a:tcPr marL="190500" marR="190500" marT="190500" marB="190500" anchor="ctr">
                    <a:lnL w="38100" cap="flat" cmpd="sng" algn="ctr">
                      <a:solidFill>
                        <a:srgbClr val="EDEAE5"/>
                      </a:solidFill>
                      <a:prstDash val="solid"/>
                      <a:round/>
                      <a:headEnd type="none" w="med" len="med"/>
                      <a:tailEnd type="none" w="med" len="med"/>
                    </a:lnL>
                    <a:lnR w="38100" cap="flat" cmpd="sng" algn="ctr">
                      <a:solidFill>
                        <a:srgbClr val="EDEAE5"/>
                      </a:solidFill>
                      <a:prstDash val="solid"/>
                      <a:round/>
                      <a:headEnd type="none" w="med" len="med"/>
                      <a:tailEnd type="none" w="med" len="med"/>
                    </a:lnR>
                    <a:lnT w="38100" cap="flat" cmpd="sng" algn="ctr">
                      <a:solidFill>
                        <a:srgbClr val="EDEAE5"/>
                      </a:solidFill>
                      <a:prstDash val="solid"/>
                      <a:round/>
                      <a:headEnd type="none" w="med" len="med"/>
                      <a:tailEnd type="none" w="med" len="med"/>
                    </a:lnT>
                    <a:lnB w="38100" cap="flat" cmpd="sng" algn="ctr">
                      <a:solidFill>
                        <a:srgbClr val="EDEAE5"/>
                      </a:solidFill>
                      <a:prstDash val="solid"/>
                      <a:round/>
                      <a:headEnd type="none" w="med" len="med"/>
                      <a:tailEnd type="none" w="med" len="med"/>
                    </a:lnB>
                  </a:tcPr>
                </a:tc>
                <a:extLst>
                  <a:ext uri="{0D108BD9-81ED-4DB2-BD59-A6C34878D82A}">
                    <a16:rowId xmlns:a16="http://schemas.microsoft.com/office/drawing/2014/main" val="10002"/>
                  </a:ext>
                </a:extLst>
              </a:tr>
              <a:tr h="779145">
                <a:tc>
                  <a:txBody>
                    <a:bodyPr/>
                    <a:lstStyle/>
                    <a:p>
                      <a:pPr algn="ctr">
                        <a:lnSpc>
                          <a:spcPts val="2380"/>
                        </a:lnSpc>
                        <a:defRPr/>
                      </a:pPr>
                      <a:r>
                        <a:rPr lang="en-US" sz="1700">
                          <a:solidFill>
                            <a:srgbClr val="EDEAE5"/>
                          </a:solidFill>
                          <a:latin typeface="Nunito"/>
                        </a:rPr>
                        <a:t>Strikeouts Allowed</a:t>
                      </a:r>
                      <a:endParaRPr lang="en-US" sz="1100"/>
                    </a:p>
                  </a:txBody>
                  <a:tcPr marL="190500" marR="190500" marT="190500" marB="190500" anchor="ctr">
                    <a:lnL w="38100" cap="flat" cmpd="sng" algn="ctr">
                      <a:solidFill>
                        <a:srgbClr val="EDEAE5"/>
                      </a:solidFill>
                      <a:prstDash val="solid"/>
                      <a:round/>
                      <a:headEnd type="none" w="med" len="med"/>
                      <a:tailEnd type="none" w="med" len="med"/>
                    </a:lnL>
                    <a:lnR w="38100" cap="flat" cmpd="sng" algn="ctr">
                      <a:solidFill>
                        <a:srgbClr val="EDEAE5"/>
                      </a:solidFill>
                      <a:prstDash val="solid"/>
                      <a:round/>
                      <a:headEnd type="none" w="med" len="med"/>
                      <a:tailEnd type="none" w="med" len="med"/>
                    </a:lnR>
                    <a:lnT w="38100" cap="flat" cmpd="sng" algn="ctr">
                      <a:solidFill>
                        <a:srgbClr val="EDEAE5"/>
                      </a:solidFill>
                      <a:prstDash val="solid"/>
                      <a:round/>
                      <a:headEnd type="none" w="med" len="med"/>
                      <a:tailEnd type="none" w="med" len="med"/>
                    </a:lnT>
                    <a:lnB w="38100" cap="flat" cmpd="sng" algn="ctr">
                      <a:solidFill>
                        <a:srgbClr val="EDEAE5"/>
                      </a:solidFill>
                      <a:prstDash val="solid"/>
                      <a:round/>
                      <a:headEnd type="none" w="med" len="med"/>
                      <a:tailEnd type="none" w="med" len="med"/>
                    </a:lnB>
                  </a:tcPr>
                </a:tc>
                <a:extLst>
                  <a:ext uri="{0D108BD9-81ED-4DB2-BD59-A6C34878D82A}">
                    <a16:rowId xmlns:a16="http://schemas.microsoft.com/office/drawing/2014/main" val="10003"/>
                  </a:ext>
                </a:extLst>
              </a:tr>
              <a:tr h="779145">
                <a:tc>
                  <a:txBody>
                    <a:bodyPr/>
                    <a:lstStyle/>
                    <a:p>
                      <a:pPr algn="ctr">
                        <a:lnSpc>
                          <a:spcPts val="2380"/>
                        </a:lnSpc>
                        <a:defRPr/>
                      </a:pPr>
                      <a:r>
                        <a:rPr lang="en-US" sz="1700">
                          <a:solidFill>
                            <a:srgbClr val="EDEAE5"/>
                          </a:solidFill>
                          <a:latin typeface="Nunito"/>
                        </a:rPr>
                        <a:t>Shutouts</a:t>
                      </a:r>
                      <a:endParaRPr lang="en-US" sz="1100"/>
                    </a:p>
                  </a:txBody>
                  <a:tcPr marL="190500" marR="190500" marT="190500" marB="190500" anchor="ctr">
                    <a:lnL w="38100" cap="flat" cmpd="sng" algn="ctr">
                      <a:solidFill>
                        <a:srgbClr val="EDEAE5"/>
                      </a:solidFill>
                      <a:prstDash val="solid"/>
                      <a:round/>
                      <a:headEnd type="none" w="med" len="med"/>
                      <a:tailEnd type="none" w="med" len="med"/>
                    </a:lnL>
                    <a:lnR w="38100" cap="flat" cmpd="sng" algn="ctr">
                      <a:solidFill>
                        <a:srgbClr val="EDEAE5"/>
                      </a:solidFill>
                      <a:prstDash val="solid"/>
                      <a:round/>
                      <a:headEnd type="none" w="med" len="med"/>
                      <a:tailEnd type="none" w="med" len="med"/>
                    </a:lnR>
                    <a:lnT w="38100" cap="flat" cmpd="sng" algn="ctr">
                      <a:solidFill>
                        <a:srgbClr val="EDEAE5"/>
                      </a:solidFill>
                      <a:prstDash val="solid"/>
                      <a:round/>
                      <a:headEnd type="none" w="med" len="med"/>
                      <a:tailEnd type="none" w="med" len="med"/>
                    </a:lnT>
                    <a:lnB w="38100" cap="flat" cmpd="sng" algn="ctr">
                      <a:solidFill>
                        <a:srgbClr val="EDEAE5"/>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29" name="Table 29"/>
          <p:cNvGraphicFramePr>
            <a:graphicFrameLocks noGrp="1"/>
          </p:cNvGraphicFramePr>
          <p:nvPr>
            <p:extLst>
              <p:ext uri="{D42A27DB-BD31-4B8C-83A1-F6EECF244321}">
                <p14:modId xmlns:p14="http://schemas.microsoft.com/office/powerpoint/2010/main" val="3434814071"/>
              </p:ext>
            </p:extLst>
          </p:nvPr>
        </p:nvGraphicFramePr>
        <p:xfrm>
          <a:off x="13356925" y="4094896"/>
          <a:ext cx="2916578" cy="3895725"/>
        </p:xfrm>
        <a:graphic>
          <a:graphicData uri="http://schemas.openxmlformats.org/drawingml/2006/table">
            <a:tbl>
              <a:tblPr/>
              <a:tblGrid>
                <a:gridCol w="2916578">
                  <a:extLst>
                    <a:ext uri="{9D8B030D-6E8A-4147-A177-3AD203B41FA5}">
                      <a16:colId xmlns:a16="http://schemas.microsoft.com/office/drawing/2014/main" val="20000"/>
                    </a:ext>
                  </a:extLst>
                </a:gridCol>
              </a:tblGrid>
              <a:tr h="779145">
                <a:tc>
                  <a:txBody>
                    <a:bodyPr/>
                    <a:lstStyle/>
                    <a:p>
                      <a:pPr algn="ctr">
                        <a:lnSpc>
                          <a:spcPts val="2380"/>
                        </a:lnSpc>
                        <a:defRPr/>
                      </a:pPr>
                      <a:r>
                        <a:rPr lang="en-US" sz="1700">
                          <a:solidFill>
                            <a:srgbClr val="546873"/>
                          </a:solidFill>
                          <a:latin typeface="Nunito Bold"/>
                        </a:rPr>
                        <a:t>Balanced Strategy</a:t>
                      </a:r>
                      <a:endParaRPr lang="en-US" sz="1100"/>
                    </a:p>
                  </a:txBody>
                  <a:tcPr marL="190500" marR="190500" marT="190500" marB="190500" anchor="ctr">
                    <a:lnL w="38100" cap="flat" cmpd="sng" algn="ctr">
                      <a:solidFill>
                        <a:srgbClr val="546873"/>
                      </a:solidFill>
                      <a:prstDash val="solid"/>
                      <a:round/>
                      <a:headEnd type="none" w="med" len="med"/>
                      <a:tailEnd type="none" w="med" len="med"/>
                    </a:lnL>
                    <a:lnR w="38100" cap="flat" cmpd="sng" algn="ctr">
                      <a:solidFill>
                        <a:srgbClr val="546873"/>
                      </a:solidFill>
                      <a:prstDash val="solid"/>
                      <a:round/>
                      <a:headEnd type="none" w="med" len="med"/>
                      <a:tailEnd type="none" w="med" len="med"/>
                    </a:lnR>
                    <a:lnT w="38100" cap="flat" cmpd="sng" algn="ctr">
                      <a:solidFill>
                        <a:srgbClr val="546873"/>
                      </a:solidFill>
                      <a:prstDash val="solid"/>
                      <a:round/>
                      <a:headEnd type="none" w="med" len="med"/>
                      <a:tailEnd type="none" w="med" len="med"/>
                    </a:lnT>
                    <a:lnB w="38100" cap="flat" cmpd="sng" algn="ctr">
                      <a:solidFill>
                        <a:srgbClr val="546873"/>
                      </a:solidFill>
                      <a:prstDash val="solid"/>
                      <a:round/>
                      <a:headEnd type="none" w="med" len="med"/>
                      <a:tailEnd type="none" w="med" len="med"/>
                    </a:lnB>
                    <a:solidFill>
                      <a:srgbClr val="BCCBCE"/>
                    </a:solidFill>
                  </a:tcPr>
                </a:tc>
                <a:extLst>
                  <a:ext uri="{0D108BD9-81ED-4DB2-BD59-A6C34878D82A}">
                    <a16:rowId xmlns:a16="http://schemas.microsoft.com/office/drawing/2014/main" val="10000"/>
                  </a:ext>
                </a:extLst>
              </a:tr>
              <a:tr h="779145">
                <a:tc>
                  <a:txBody>
                    <a:bodyPr/>
                    <a:lstStyle/>
                    <a:p>
                      <a:pPr algn="ctr">
                        <a:lnSpc>
                          <a:spcPts val="2380"/>
                        </a:lnSpc>
                        <a:defRPr/>
                      </a:pPr>
                      <a:r>
                        <a:rPr lang="en-US" sz="1700">
                          <a:solidFill>
                            <a:srgbClr val="546873"/>
                          </a:solidFill>
                          <a:latin typeface="Nunito"/>
                        </a:rPr>
                        <a:t>Caught Stealing</a:t>
                      </a:r>
                      <a:endParaRPr lang="en-US" sz="1100"/>
                    </a:p>
                  </a:txBody>
                  <a:tcPr marL="190500" marR="190500" marT="190500" marB="190500" anchor="ctr">
                    <a:lnL w="38100" cap="flat" cmpd="sng" algn="ctr">
                      <a:solidFill>
                        <a:srgbClr val="546873"/>
                      </a:solidFill>
                      <a:prstDash val="solid"/>
                      <a:round/>
                      <a:headEnd type="none" w="med" len="med"/>
                      <a:tailEnd type="none" w="med" len="med"/>
                    </a:lnL>
                    <a:lnR w="38100" cap="flat" cmpd="sng" algn="ctr">
                      <a:solidFill>
                        <a:srgbClr val="546873"/>
                      </a:solidFill>
                      <a:prstDash val="solid"/>
                      <a:round/>
                      <a:headEnd type="none" w="med" len="med"/>
                      <a:tailEnd type="none" w="med" len="med"/>
                    </a:lnR>
                    <a:lnT w="38100" cap="flat" cmpd="sng" algn="ctr">
                      <a:solidFill>
                        <a:srgbClr val="546873"/>
                      </a:solidFill>
                      <a:prstDash val="solid"/>
                      <a:round/>
                      <a:headEnd type="none" w="med" len="med"/>
                      <a:tailEnd type="none" w="med" len="med"/>
                    </a:lnT>
                    <a:lnB w="38100" cap="flat" cmpd="sng" algn="ctr">
                      <a:solidFill>
                        <a:srgbClr val="546873"/>
                      </a:solidFill>
                      <a:prstDash val="solid"/>
                      <a:round/>
                      <a:headEnd type="none" w="med" len="med"/>
                      <a:tailEnd type="none" w="med" len="med"/>
                    </a:lnB>
                  </a:tcPr>
                </a:tc>
                <a:extLst>
                  <a:ext uri="{0D108BD9-81ED-4DB2-BD59-A6C34878D82A}">
                    <a16:rowId xmlns:a16="http://schemas.microsoft.com/office/drawing/2014/main" val="10001"/>
                  </a:ext>
                </a:extLst>
              </a:tr>
              <a:tr h="779145">
                <a:tc>
                  <a:txBody>
                    <a:bodyPr/>
                    <a:lstStyle/>
                    <a:p>
                      <a:pPr algn="ctr">
                        <a:lnSpc>
                          <a:spcPts val="2380"/>
                        </a:lnSpc>
                        <a:defRPr/>
                      </a:pPr>
                      <a:r>
                        <a:rPr lang="en-US" sz="1700">
                          <a:solidFill>
                            <a:srgbClr val="546873"/>
                          </a:solidFill>
                          <a:latin typeface="Nunito"/>
                        </a:rPr>
                        <a:t>Hits</a:t>
                      </a:r>
                      <a:endParaRPr lang="en-US" sz="1100"/>
                    </a:p>
                  </a:txBody>
                  <a:tcPr marL="190500" marR="190500" marT="190500" marB="190500" anchor="ctr">
                    <a:lnL w="38100" cap="flat" cmpd="sng" algn="ctr">
                      <a:solidFill>
                        <a:srgbClr val="546873"/>
                      </a:solidFill>
                      <a:prstDash val="solid"/>
                      <a:round/>
                      <a:headEnd type="none" w="med" len="med"/>
                      <a:tailEnd type="none" w="med" len="med"/>
                    </a:lnL>
                    <a:lnR w="38100" cap="flat" cmpd="sng" algn="ctr">
                      <a:solidFill>
                        <a:srgbClr val="546873"/>
                      </a:solidFill>
                      <a:prstDash val="solid"/>
                      <a:round/>
                      <a:headEnd type="none" w="med" len="med"/>
                      <a:tailEnd type="none" w="med" len="med"/>
                    </a:lnR>
                    <a:lnT w="38100" cap="flat" cmpd="sng" algn="ctr">
                      <a:solidFill>
                        <a:srgbClr val="546873"/>
                      </a:solidFill>
                      <a:prstDash val="solid"/>
                      <a:round/>
                      <a:headEnd type="none" w="med" len="med"/>
                      <a:tailEnd type="none" w="med" len="med"/>
                    </a:lnT>
                    <a:lnB w="38100" cap="flat" cmpd="sng" algn="ctr">
                      <a:solidFill>
                        <a:srgbClr val="546873"/>
                      </a:solidFill>
                      <a:prstDash val="solid"/>
                      <a:round/>
                      <a:headEnd type="none" w="med" len="med"/>
                      <a:tailEnd type="none" w="med" len="med"/>
                    </a:lnB>
                  </a:tcPr>
                </a:tc>
                <a:extLst>
                  <a:ext uri="{0D108BD9-81ED-4DB2-BD59-A6C34878D82A}">
                    <a16:rowId xmlns:a16="http://schemas.microsoft.com/office/drawing/2014/main" val="10002"/>
                  </a:ext>
                </a:extLst>
              </a:tr>
              <a:tr h="779145">
                <a:tc>
                  <a:txBody>
                    <a:bodyPr/>
                    <a:lstStyle/>
                    <a:p>
                      <a:pPr algn="ctr">
                        <a:lnSpc>
                          <a:spcPts val="2380"/>
                        </a:lnSpc>
                        <a:defRPr/>
                      </a:pPr>
                      <a:r>
                        <a:rPr lang="en-US" sz="1700">
                          <a:solidFill>
                            <a:srgbClr val="546873"/>
                          </a:solidFill>
                          <a:latin typeface="Nunito"/>
                        </a:rPr>
                        <a:t>Infield Put Outs</a:t>
                      </a:r>
                      <a:endParaRPr lang="en-US" sz="1100"/>
                    </a:p>
                  </a:txBody>
                  <a:tcPr marL="190500" marR="190500" marT="190500" marB="190500" anchor="ctr">
                    <a:lnL w="38100" cap="flat" cmpd="sng" algn="ctr">
                      <a:solidFill>
                        <a:srgbClr val="546873"/>
                      </a:solidFill>
                      <a:prstDash val="solid"/>
                      <a:round/>
                      <a:headEnd type="none" w="med" len="med"/>
                      <a:tailEnd type="none" w="med" len="med"/>
                    </a:lnL>
                    <a:lnR w="38100" cap="flat" cmpd="sng" algn="ctr">
                      <a:solidFill>
                        <a:srgbClr val="546873"/>
                      </a:solidFill>
                      <a:prstDash val="solid"/>
                      <a:round/>
                      <a:headEnd type="none" w="med" len="med"/>
                      <a:tailEnd type="none" w="med" len="med"/>
                    </a:lnR>
                    <a:lnT w="38100" cap="flat" cmpd="sng" algn="ctr">
                      <a:solidFill>
                        <a:srgbClr val="546873"/>
                      </a:solidFill>
                      <a:prstDash val="solid"/>
                      <a:round/>
                      <a:headEnd type="none" w="med" len="med"/>
                      <a:tailEnd type="none" w="med" len="med"/>
                    </a:lnT>
                    <a:lnB w="38100" cap="flat" cmpd="sng" algn="ctr">
                      <a:solidFill>
                        <a:srgbClr val="546873"/>
                      </a:solidFill>
                      <a:prstDash val="solid"/>
                      <a:round/>
                      <a:headEnd type="none" w="med" len="med"/>
                      <a:tailEnd type="none" w="med" len="med"/>
                    </a:lnB>
                  </a:tcPr>
                </a:tc>
                <a:extLst>
                  <a:ext uri="{0D108BD9-81ED-4DB2-BD59-A6C34878D82A}">
                    <a16:rowId xmlns:a16="http://schemas.microsoft.com/office/drawing/2014/main" val="10003"/>
                  </a:ext>
                </a:extLst>
              </a:tr>
              <a:tr h="779145">
                <a:tc>
                  <a:txBody>
                    <a:bodyPr/>
                    <a:lstStyle/>
                    <a:p>
                      <a:pPr algn="ctr">
                        <a:lnSpc>
                          <a:spcPts val="2380"/>
                        </a:lnSpc>
                        <a:defRPr/>
                      </a:pPr>
                      <a:r>
                        <a:rPr lang="en-US" sz="1700">
                          <a:solidFill>
                            <a:srgbClr val="546873"/>
                          </a:solidFill>
                          <a:latin typeface="Nunito"/>
                        </a:rPr>
                        <a:t>Fielding Percentage</a:t>
                      </a:r>
                      <a:endParaRPr lang="en-US" sz="1100"/>
                    </a:p>
                  </a:txBody>
                  <a:tcPr marL="190500" marR="190500" marT="190500" marB="190500" anchor="ctr">
                    <a:lnL w="38100" cap="flat" cmpd="sng" algn="ctr">
                      <a:solidFill>
                        <a:srgbClr val="546873"/>
                      </a:solidFill>
                      <a:prstDash val="solid"/>
                      <a:round/>
                      <a:headEnd type="none" w="med" len="med"/>
                      <a:tailEnd type="none" w="med" len="med"/>
                    </a:lnL>
                    <a:lnR w="38100" cap="flat" cmpd="sng" algn="ctr">
                      <a:solidFill>
                        <a:srgbClr val="546873"/>
                      </a:solidFill>
                      <a:prstDash val="solid"/>
                      <a:round/>
                      <a:headEnd type="none" w="med" len="med"/>
                      <a:tailEnd type="none" w="med" len="med"/>
                    </a:lnR>
                    <a:lnT w="38100" cap="flat" cmpd="sng" algn="ctr">
                      <a:solidFill>
                        <a:srgbClr val="546873"/>
                      </a:solidFill>
                      <a:prstDash val="solid"/>
                      <a:round/>
                      <a:headEnd type="none" w="med" len="med"/>
                      <a:tailEnd type="none" w="med" len="med"/>
                    </a:lnT>
                    <a:lnB w="38100" cap="flat" cmpd="sng" algn="ctr">
                      <a:solidFill>
                        <a:srgbClr val="546873"/>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98F9B"/>
        </a:solidFill>
        <a:effectLst/>
      </p:bgPr>
    </p:bg>
    <p:spTree>
      <p:nvGrpSpPr>
        <p:cNvPr id="1" name=""/>
        <p:cNvGrpSpPr/>
        <p:nvPr/>
      </p:nvGrpSpPr>
      <p:grpSpPr>
        <a:xfrm>
          <a:off x="0" y="0"/>
          <a:ext cx="0" cy="0"/>
          <a:chOff x="0" y="0"/>
          <a:chExt cx="0" cy="0"/>
        </a:xfrm>
      </p:grpSpPr>
      <p:grpSp>
        <p:nvGrpSpPr>
          <p:cNvPr id="2" name="Group 2"/>
          <p:cNvGrpSpPr/>
          <p:nvPr/>
        </p:nvGrpSpPr>
        <p:grpSpPr>
          <a:xfrm>
            <a:off x="650661" y="2197573"/>
            <a:ext cx="5650526" cy="7179479"/>
            <a:chOff x="0" y="0"/>
            <a:chExt cx="1391610" cy="1768160"/>
          </a:xfrm>
        </p:grpSpPr>
        <p:sp>
          <p:nvSpPr>
            <p:cNvPr id="3" name="Freeform 3"/>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EDEAE5"/>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2793"/>
                </a:lnSpc>
              </a:pPr>
              <a:endParaRPr/>
            </a:p>
          </p:txBody>
        </p:sp>
      </p:grpSp>
      <p:grpSp>
        <p:nvGrpSpPr>
          <p:cNvPr id="5" name="Group 5"/>
          <p:cNvGrpSpPr/>
          <p:nvPr/>
        </p:nvGrpSpPr>
        <p:grpSpPr>
          <a:xfrm>
            <a:off x="6301186" y="2197573"/>
            <a:ext cx="5660162" cy="7179479"/>
            <a:chOff x="0" y="0"/>
            <a:chExt cx="1393983" cy="1768160"/>
          </a:xfrm>
        </p:grpSpPr>
        <p:sp>
          <p:nvSpPr>
            <p:cNvPr id="6" name="Freeform 6"/>
            <p:cNvSpPr/>
            <p:nvPr/>
          </p:nvSpPr>
          <p:spPr>
            <a:xfrm>
              <a:off x="0" y="0"/>
              <a:ext cx="1393983" cy="1768160"/>
            </a:xfrm>
            <a:custGeom>
              <a:avLst/>
              <a:gdLst/>
              <a:ahLst/>
              <a:cxnLst/>
              <a:rect l="l" t="t" r="r" b="b"/>
              <a:pathLst>
                <a:path w="1393983" h="1768160">
                  <a:moveTo>
                    <a:pt x="0" y="0"/>
                  </a:moveTo>
                  <a:lnTo>
                    <a:pt x="1393983" y="0"/>
                  </a:lnTo>
                  <a:lnTo>
                    <a:pt x="1393983" y="1768160"/>
                  </a:lnTo>
                  <a:lnTo>
                    <a:pt x="0" y="1768160"/>
                  </a:lnTo>
                  <a:close/>
                </a:path>
              </a:pathLst>
            </a:custGeom>
            <a:solidFill>
              <a:srgbClr val="546873"/>
            </a:solidFill>
          </p:spPr>
        </p:sp>
        <p:sp>
          <p:nvSpPr>
            <p:cNvPr id="7" name="TextBox 7"/>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8" name="Group 8"/>
          <p:cNvGrpSpPr/>
          <p:nvPr/>
        </p:nvGrpSpPr>
        <p:grpSpPr>
          <a:xfrm>
            <a:off x="11961348" y="2197573"/>
            <a:ext cx="5650526" cy="7179479"/>
            <a:chOff x="0" y="0"/>
            <a:chExt cx="1391610" cy="1768160"/>
          </a:xfrm>
        </p:grpSpPr>
        <p:sp>
          <p:nvSpPr>
            <p:cNvPr id="9" name="Freeform 9"/>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CCDADD"/>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11" name="Group 11"/>
          <p:cNvGrpSpPr/>
          <p:nvPr/>
        </p:nvGrpSpPr>
        <p:grpSpPr>
          <a:xfrm>
            <a:off x="8900123" y="2582095"/>
            <a:ext cx="487754" cy="495826"/>
            <a:chOff x="0" y="0"/>
            <a:chExt cx="540154" cy="549093"/>
          </a:xfrm>
        </p:grpSpPr>
        <p:sp>
          <p:nvSpPr>
            <p:cNvPr id="12" name="Freeform 12"/>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EDEAE5"/>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3232047" y="2582095"/>
            <a:ext cx="487754" cy="495826"/>
            <a:chOff x="0" y="0"/>
            <a:chExt cx="540154" cy="549093"/>
          </a:xfrm>
        </p:grpSpPr>
        <p:sp>
          <p:nvSpPr>
            <p:cNvPr id="15" name="Freeform 15"/>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91A8B4"/>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4561673" y="2582095"/>
            <a:ext cx="487754" cy="495826"/>
            <a:chOff x="0" y="0"/>
            <a:chExt cx="540154" cy="549093"/>
          </a:xfrm>
        </p:grpSpPr>
        <p:sp>
          <p:nvSpPr>
            <p:cNvPr id="18" name="Freeform 18"/>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798F9B"/>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sp>
        <p:nvSpPr>
          <p:cNvPr id="20" name="AutoShape 20"/>
          <p:cNvSpPr/>
          <p:nvPr/>
        </p:nvSpPr>
        <p:spPr>
          <a:xfrm rot="-10800000">
            <a:off x="0" y="465150"/>
            <a:ext cx="18288000" cy="0"/>
          </a:xfrm>
          <a:prstGeom prst="line">
            <a:avLst/>
          </a:prstGeom>
          <a:ln w="47625" cap="flat">
            <a:solidFill>
              <a:srgbClr val="91A8B4"/>
            </a:solidFill>
            <a:prstDash val="solid"/>
            <a:headEnd type="none" w="sm" len="sm"/>
            <a:tailEnd type="none" w="sm" len="sm"/>
          </a:ln>
        </p:spPr>
      </p:sp>
      <p:sp>
        <p:nvSpPr>
          <p:cNvPr id="21" name="Freeform 21"/>
          <p:cNvSpPr/>
          <p:nvPr/>
        </p:nvSpPr>
        <p:spPr>
          <a:xfrm>
            <a:off x="888516" y="4203474"/>
            <a:ext cx="5174816" cy="3873957"/>
          </a:xfrm>
          <a:custGeom>
            <a:avLst/>
            <a:gdLst/>
            <a:ahLst/>
            <a:cxnLst/>
            <a:rect l="l" t="t" r="r" b="b"/>
            <a:pathLst>
              <a:path w="5174816" h="3873957">
                <a:moveTo>
                  <a:pt x="0" y="0"/>
                </a:moveTo>
                <a:lnTo>
                  <a:pt x="5174815" y="0"/>
                </a:lnTo>
                <a:lnTo>
                  <a:pt x="5174815" y="3873957"/>
                </a:lnTo>
                <a:lnTo>
                  <a:pt x="0" y="3873957"/>
                </a:lnTo>
                <a:lnTo>
                  <a:pt x="0" y="0"/>
                </a:lnTo>
                <a:close/>
              </a:path>
            </a:pathLst>
          </a:custGeom>
          <a:blipFill>
            <a:blip r:embed="rId2"/>
            <a:stretch>
              <a:fillRect/>
            </a:stretch>
          </a:blipFill>
        </p:spPr>
      </p:sp>
      <p:sp>
        <p:nvSpPr>
          <p:cNvPr id="22" name="Freeform 22"/>
          <p:cNvSpPr/>
          <p:nvPr/>
        </p:nvSpPr>
        <p:spPr>
          <a:xfrm>
            <a:off x="6561423" y="4210707"/>
            <a:ext cx="5165153" cy="3866724"/>
          </a:xfrm>
          <a:custGeom>
            <a:avLst/>
            <a:gdLst/>
            <a:ahLst/>
            <a:cxnLst/>
            <a:rect l="l" t="t" r="r" b="b"/>
            <a:pathLst>
              <a:path w="5165153" h="3866724">
                <a:moveTo>
                  <a:pt x="0" y="0"/>
                </a:moveTo>
                <a:lnTo>
                  <a:pt x="5165154" y="0"/>
                </a:lnTo>
                <a:lnTo>
                  <a:pt x="5165154" y="3866724"/>
                </a:lnTo>
                <a:lnTo>
                  <a:pt x="0" y="3866724"/>
                </a:lnTo>
                <a:lnTo>
                  <a:pt x="0" y="0"/>
                </a:lnTo>
                <a:close/>
              </a:path>
            </a:pathLst>
          </a:custGeom>
          <a:blipFill>
            <a:blip r:embed="rId3"/>
            <a:stretch>
              <a:fillRect/>
            </a:stretch>
          </a:blipFill>
        </p:spPr>
      </p:sp>
      <p:sp>
        <p:nvSpPr>
          <p:cNvPr id="23" name="Freeform 23"/>
          <p:cNvSpPr/>
          <p:nvPr/>
        </p:nvSpPr>
        <p:spPr>
          <a:xfrm>
            <a:off x="12223034" y="4210798"/>
            <a:ext cx="5165032" cy="3866633"/>
          </a:xfrm>
          <a:custGeom>
            <a:avLst/>
            <a:gdLst/>
            <a:ahLst/>
            <a:cxnLst/>
            <a:rect l="l" t="t" r="r" b="b"/>
            <a:pathLst>
              <a:path w="5165032" h="3866633">
                <a:moveTo>
                  <a:pt x="0" y="0"/>
                </a:moveTo>
                <a:lnTo>
                  <a:pt x="5165032" y="0"/>
                </a:lnTo>
                <a:lnTo>
                  <a:pt x="5165032" y="3866633"/>
                </a:lnTo>
                <a:lnTo>
                  <a:pt x="0" y="3866633"/>
                </a:lnTo>
                <a:lnTo>
                  <a:pt x="0" y="0"/>
                </a:lnTo>
                <a:close/>
              </a:path>
            </a:pathLst>
          </a:custGeom>
          <a:blipFill>
            <a:blip r:embed="rId4"/>
            <a:stretch>
              <a:fillRect/>
            </a:stretch>
          </a:blipFill>
        </p:spPr>
      </p:sp>
      <p:sp>
        <p:nvSpPr>
          <p:cNvPr id="24" name="TextBox 24"/>
          <p:cNvSpPr txBox="1"/>
          <p:nvPr/>
        </p:nvSpPr>
        <p:spPr>
          <a:xfrm>
            <a:off x="6222687" y="1204540"/>
            <a:ext cx="5842626" cy="745383"/>
          </a:xfrm>
          <a:prstGeom prst="rect">
            <a:avLst/>
          </a:prstGeom>
        </p:spPr>
        <p:txBody>
          <a:bodyPr lIns="0" tIns="0" rIns="0" bIns="0" rtlCol="0" anchor="t">
            <a:spAutoFit/>
          </a:bodyPr>
          <a:lstStyle/>
          <a:p>
            <a:pPr marL="0" lvl="0" indent="0" algn="l">
              <a:lnSpc>
                <a:spcPts val="6159"/>
              </a:lnSpc>
              <a:spcBef>
                <a:spcPct val="0"/>
              </a:spcBef>
            </a:pPr>
            <a:r>
              <a:rPr lang="en-US" sz="4399">
                <a:solidFill>
                  <a:srgbClr val="EDEAE5"/>
                </a:solidFill>
                <a:latin typeface="Garet ExtraBold"/>
              </a:rPr>
              <a:t>PERIOD 1: PRE-1920</a:t>
            </a:r>
          </a:p>
        </p:txBody>
      </p:sp>
      <p:sp>
        <p:nvSpPr>
          <p:cNvPr id="25" name="TextBox 25"/>
          <p:cNvSpPr txBox="1"/>
          <p:nvPr/>
        </p:nvSpPr>
        <p:spPr>
          <a:xfrm>
            <a:off x="13268064" y="3287734"/>
            <a:ext cx="3037094" cy="379622"/>
          </a:xfrm>
          <a:prstGeom prst="rect">
            <a:avLst/>
          </a:prstGeom>
        </p:spPr>
        <p:txBody>
          <a:bodyPr lIns="0" tIns="0" rIns="0" bIns="0" rtlCol="0" anchor="t">
            <a:spAutoFit/>
          </a:bodyPr>
          <a:lstStyle/>
          <a:p>
            <a:pPr algn="ctr">
              <a:lnSpc>
                <a:spcPts val="3219"/>
              </a:lnSpc>
              <a:spcBef>
                <a:spcPct val="0"/>
              </a:spcBef>
            </a:pPr>
            <a:r>
              <a:rPr lang="en-US" sz="2299" spc="137">
                <a:solidFill>
                  <a:srgbClr val="546873"/>
                </a:solidFill>
                <a:latin typeface="Nunito Bold"/>
              </a:rPr>
              <a:t>Balanced Model</a:t>
            </a:r>
          </a:p>
        </p:txBody>
      </p:sp>
      <p:sp>
        <p:nvSpPr>
          <p:cNvPr id="26" name="TextBox 26"/>
          <p:cNvSpPr txBox="1"/>
          <p:nvPr/>
        </p:nvSpPr>
        <p:spPr>
          <a:xfrm>
            <a:off x="1940059" y="3287734"/>
            <a:ext cx="3071730"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798F9B"/>
                </a:solidFill>
                <a:latin typeface="Nunito Bold"/>
              </a:rPr>
              <a:t>Offensive Model</a:t>
            </a:r>
          </a:p>
        </p:txBody>
      </p:sp>
      <p:sp>
        <p:nvSpPr>
          <p:cNvPr id="27" name="TextBox 27"/>
          <p:cNvSpPr txBox="1"/>
          <p:nvPr/>
        </p:nvSpPr>
        <p:spPr>
          <a:xfrm>
            <a:off x="7474175" y="3287471"/>
            <a:ext cx="3314184"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EDEAE5"/>
                </a:solidFill>
                <a:latin typeface="Nunito Bold"/>
              </a:rPr>
              <a:t>Defensive Model</a:t>
            </a:r>
          </a:p>
        </p:txBody>
      </p:sp>
      <p:sp>
        <p:nvSpPr>
          <p:cNvPr id="28" name="TextBox 28"/>
          <p:cNvSpPr txBox="1"/>
          <p:nvPr/>
        </p:nvSpPr>
        <p:spPr>
          <a:xfrm>
            <a:off x="14334564" y="1009650"/>
            <a:ext cx="2924736" cy="271090"/>
          </a:xfrm>
          <a:prstGeom prst="rect">
            <a:avLst/>
          </a:prstGeom>
        </p:spPr>
        <p:txBody>
          <a:bodyPr lIns="0" tIns="0" rIns="0" bIns="0" rtlCol="0" anchor="t">
            <a:spAutoFit/>
          </a:bodyPr>
          <a:lstStyle/>
          <a:p>
            <a:pPr marL="0" lvl="0" indent="0" algn="r">
              <a:lnSpc>
                <a:spcPts val="2380"/>
              </a:lnSpc>
              <a:spcBef>
                <a:spcPct val="0"/>
              </a:spcBef>
            </a:pPr>
            <a:r>
              <a:rPr lang="en-US" sz="1700">
                <a:solidFill>
                  <a:srgbClr val="EDEAE5"/>
                </a:solidFill>
                <a:latin typeface="Nunito"/>
              </a:rPr>
              <a:t>BASEBALL STATISTICS</a:t>
            </a:r>
          </a:p>
        </p:txBody>
      </p:sp>
      <p:sp>
        <p:nvSpPr>
          <p:cNvPr id="29" name="TextBox 29"/>
          <p:cNvSpPr txBox="1"/>
          <p:nvPr/>
        </p:nvSpPr>
        <p:spPr>
          <a:xfrm>
            <a:off x="1028700" y="1009650"/>
            <a:ext cx="2932097" cy="271090"/>
          </a:xfrm>
          <a:prstGeom prst="rect">
            <a:avLst/>
          </a:prstGeom>
        </p:spPr>
        <p:txBody>
          <a:bodyPr lIns="0" tIns="0" rIns="0" bIns="0" rtlCol="0" anchor="t">
            <a:spAutoFit/>
          </a:bodyPr>
          <a:lstStyle/>
          <a:p>
            <a:pPr>
              <a:lnSpc>
                <a:spcPts val="2380"/>
              </a:lnSpc>
              <a:spcBef>
                <a:spcPct val="0"/>
              </a:spcBef>
            </a:pPr>
            <a:r>
              <a:rPr lang="en-US" sz="1700">
                <a:solidFill>
                  <a:srgbClr val="EDEAE5"/>
                </a:solidFill>
                <a:latin typeface="Nunito"/>
              </a:rPr>
              <a:t>Linear Regression Modeling</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98F9B"/>
        </a:solidFill>
        <a:effectLst/>
      </p:bgPr>
    </p:bg>
    <p:spTree>
      <p:nvGrpSpPr>
        <p:cNvPr id="1" name=""/>
        <p:cNvGrpSpPr/>
        <p:nvPr/>
      </p:nvGrpSpPr>
      <p:grpSpPr>
        <a:xfrm>
          <a:off x="0" y="0"/>
          <a:ext cx="0" cy="0"/>
          <a:chOff x="0" y="0"/>
          <a:chExt cx="0" cy="0"/>
        </a:xfrm>
      </p:grpSpPr>
      <p:grpSp>
        <p:nvGrpSpPr>
          <p:cNvPr id="2" name="Group 2"/>
          <p:cNvGrpSpPr/>
          <p:nvPr/>
        </p:nvGrpSpPr>
        <p:grpSpPr>
          <a:xfrm>
            <a:off x="650661" y="2197573"/>
            <a:ext cx="5650526" cy="7179479"/>
            <a:chOff x="0" y="0"/>
            <a:chExt cx="1391610" cy="1768160"/>
          </a:xfrm>
        </p:grpSpPr>
        <p:sp>
          <p:nvSpPr>
            <p:cNvPr id="3" name="Freeform 3"/>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EDEAE5"/>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2793"/>
                </a:lnSpc>
              </a:pPr>
              <a:endParaRPr/>
            </a:p>
          </p:txBody>
        </p:sp>
      </p:grpSp>
      <p:grpSp>
        <p:nvGrpSpPr>
          <p:cNvPr id="5" name="Group 5"/>
          <p:cNvGrpSpPr/>
          <p:nvPr/>
        </p:nvGrpSpPr>
        <p:grpSpPr>
          <a:xfrm>
            <a:off x="6301186" y="2197573"/>
            <a:ext cx="5660162" cy="7179479"/>
            <a:chOff x="0" y="0"/>
            <a:chExt cx="1393983" cy="1768160"/>
          </a:xfrm>
        </p:grpSpPr>
        <p:sp>
          <p:nvSpPr>
            <p:cNvPr id="6" name="Freeform 6"/>
            <p:cNvSpPr/>
            <p:nvPr/>
          </p:nvSpPr>
          <p:spPr>
            <a:xfrm>
              <a:off x="0" y="0"/>
              <a:ext cx="1393983" cy="1768160"/>
            </a:xfrm>
            <a:custGeom>
              <a:avLst/>
              <a:gdLst/>
              <a:ahLst/>
              <a:cxnLst/>
              <a:rect l="l" t="t" r="r" b="b"/>
              <a:pathLst>
                <a:path w="1393983" h="1768160">
                  <a:moveTo>
                    <a:pt x="0" y="0"/>
                  </a:moveTo>
                  <a:lnTo>
                    <a:pt x="1393983" y="0"/>
                  </a:lnTo>
                  <a:lnTo>
                    <a:pt x="1393983" y="1768160"/>
                  </a:lnTo>
                  <a:lnTo>
                    <a:pt x="0" y="1768160"/>
                  </a:lnTo>
                  <a:close/>
                </a:path>
              </a:pathLst>
            </a:custGeom>
            <a:solidFill>
              <a:srgbClr val="546873"/>
            </a:solidFill>
          </p:spPr>
        </p:sp>
        <p:sp>
          <p:nvSpPr>
            <p:cNvPr id="7" name="TextBox 7"/>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8" name="Group 8"/>
          <p:cNvGrpSpPr/>
          <p:nvPr/>
        </p:nvGrpSpPr>
        <p:grpSpPr>
          <a:xfrm>
            <a:off x="11961348" y="2197573"/>
            <a:ext cx="5650526" cy="7179479"/>
            <a:chOff x="0" y="0"/>
            <a:chExt cx="1391610" cy="1768160"/>
          </a:xfrm>
        </p:grpSpPr>
        <p:sp>
          <p:nvSpPr>
            <p:cNvPr id="9" name="Freeform 9"/>
            <p:cNvSpPr/>
            <p:nvPr/>
          </p:nvSpPr>
          <p:spPr>
            <a:xfrm>
              <a:off x="0" y="0"/>
              <a:ext cx="1391610" cy="1768160"/>
            </a:xfrm>
            <a:custGeom>
              <a:avLst/>
              <a:gdLst/>
              <a:ahLst/>
              <a:cxnLst/>
              <a:rect l="l" t="t" r="r" b="b"/>
              <a:pathLst>
                <a:path w="1391610" h="1768160">
                  <a:moveTo>
                    <a:pt x="0" y="0"/>
                  </a:moveTo>
                  <a:lnTo>
                    <a:pt x="1391610" y="0"/>
                  </a:lnTo>
                  <a:lnTo>
                    <a:pt x="1391610" y="1768160"/>
                  </a:lnTo>
                  <a:lnTo>
                    <a:pt x="0" y="1768160"/>
                  </a:lnTo>
                  <a:close/>
                </a:path>
              </a:pathLst>
            </a:custGeom>
            <a:solidFill>
              <a:srgbClr val="CCDADD"/>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marL="0" lvl="0" indent="0" algn="ctr">
                <a:lnSpc>
                  <a:spcPts val="3219"/>
                </a:lnSpc>
                <a:spcBef>
                  <a:spcPct val="0"/>
                </a:spcBef>
              </a:pPr>
              <a:endParaRPr/>
            </a:p>
          </p:txBody>
        </p:sp>
      </p:grpSp>
      <p:grpSp>
        <p:nvGrpSpPr>
          <p:cNvPr id="11" name="Group 11"/>
          <p:cNvGrpSpPr/>
          <p:nvPr/>
        </p:nvGrpSpPr>
        <p:grpSpPr>
          <a:xfrm>
            <a:off x="8900123" y="2582095"/>
            <a:ext cx="487754" cy="495826"/>
            <a:chOff x="0" y="0"/>
            <a:chExt cx="540154" cy="549093"/>
          </a:xfrm>
        </p:grpSpPr>
        <p:sp>
          <p:nvSpPr>
            <p:cNvPr id="12" name="Freeform 12"/>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EDEAE5"/>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4" name="Group 14"/>
          <p:cNvGrpSpPr/>
          <p:nvPr/>
        </p:nvGrpSpPr>
        <p:grpSpPr>
          <a:xfrm>
            <a:off x="3232047" y="2582095"/>
            <a:ext cx="487754" cy="495826"/>
            <a:chOff x="0" y="0"/>
            <a:chExt cx="540154" cy="549093"/>
          </a:xfrm>
        </p:grpSpPr>
        <p:sp>
          <p:nvSpPr>
            <p:cNvPr id="15" name="Freeform 15"/>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91A8B4"/>
            </a:solidFill>
          </p:spPr>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grpSp>
        <p:nvGrpSpPr>
          <p:cNvPr id="17" name="Group 17"/>
          <p:cNvGrpSpPr/>
          <p:nvPr/>
        </p:nvGrpSpPr>
        <p:grpSpPr>
          <a:xfrm>
            <a:off x="14561673" y="2582095"/>
            <a:ext cx="487754" cy="495826"/>
            <a:chOff x="0" y="0"/>
            <a:chExt cx="540154" cy="549093"/>
          </a:xfrm>
        </p:grpSpPr>
        <p:sp>
          <p:nvSpPr>
            <p:cNvPr id="18" name="Freeform 18"/>
            <p:cNvSpPr/>
            <p:nvPr/>
          </p:nvSpPr>
          <p:spPr>
            <a:xfrm>
              <a:off x="127733" y="0"/>
              <a:ext cx="284689" cy="549093"/>
            </a:xfrm>
            <a:custGeom>
              <a:avLst/>
              <a:gdLst/>
              <a:ahLst/>
              <a:cxnLst/>
              <a:rect l="l" t="t" r="r" b="b"/>
              <a:pathLst>
                <a:path w="284689" h="549093">
                  <a:moveTo>
                    <a:pt x="142344" y="0"/>
                  </a:moveTo>
                  <a:lnTo>
                    <a:pt x="142344" y="0"/>
                  </a:lnTo>
                  <a:cubicBezTo>
                    <a:pt x="284688" y="155355"/>
                    <a:pt x="284688" y="393737"/>
                    <a:pt x="142344" y="549093"/>
                  </a:cubicBezTo>
                  <a:cubicBezTo>
                    <a:pt x="0" y="393737"/>
                    <a:pt x="0" y="155355"/>
                    <a:pt x="142344" y="0"/>
                  </a:cubicBezTo>
                  <a:close/>
                </a:path>
              </a:pathLst>
            </a:custGeom>
            <a:solidFill>
              <a:srgbClr val="798F9B"/>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639"/>
                </a:lnSpc>
              </a:pPr>
              <a:endParaRPr/>
            </a:p>
          </p:txBody>
        </p:sp>
      </p:grpSp>
      <p:sp>
        <p:nvSpPr>
          <p:cNvPr id="20" name="AutoShape 20"/>
          <p:cNvSpPr/>
          <p:nvPr/>
        </p:nvSpPr>
        <p:spPr>
          <a:xfrm rot="-10800000">
            <a:off x="0" y="465150"/>
            <a:ext cx="18288000" cy="0"/>
          </a:xfrm>
          <a:prstGeom prst="line">
            <a:avLst/>
          </a:prstGeom>
          <a:ln w="47625" cap="flat">
            <a:solidFill>
              <a:srgbClr val="91A8B4"/>
            </a:solidFill>
            <a:prstDash val="solid"/>
            <a:headEnd type="none" w="sm" len="sm"/>
            <a:tailEnd type="none" w="sm" len="sm"/>
          </a:ln>
        </p:spPr>
      </p:sp>
      <p:sp>
        <p:nvSpPr>
          <p:cNvPr id="21" name="Freeform 21"/>
          <p:cNvSpPr/>
          <p:nvPr/>
        </p:nvSpPr>
        <p:spPr>
          <a:xfrm>
            <a:off x="679468" y="4438881"/>
            <a:ext cx="5592911" cy="3316360"/>
          </a:xfrm>
          <a:custGeom>
            <a:avLst/>
            <a:gdLst/>
            <a:ahLst/>
            <a:cxnLst/>
            <a:rect l="l" t="t" r="r" b="b"/>
            <a:pathLst>
              <a:path w="5592911" h="3316360">
                <a:moveTo>
                  <a:pt x="0" y="0"/>
                </a:moveTo>
                <a:lnTo>
                  <a:pt x="5592911" y="0"/>
                </a:lnTo>
                <a:lnTo>
                  <a:pt x="5592911" y="3316359"/>
                </a:lnTo>
                <a:lnTo>
                  <a:pt x="0" y="3316359"/>
                </a:lnTo>
                <a:lnTo>
                  <a:pt x="0" y="0"/>
                </a:lnTo>
                <a:close/>
              </a:path>
            </a:pathLst>
          </a:custGeom>
          <a:blipFill>
            <a:blip r:embed="rId2"/>
            <a:stretch>
              <a:fillRect/>
            </a:stretch>
          </a:blipFill>
        </p:spPr>
      </p:sp>
      <p:sp>
        <p:nvSpPr>
          <p:cNvPr id="22" name="Freeform 22"/>
          <p:cNvSpPr/>
          <p:nvPr/>
        </p:nvSpPr>
        <p:spPr>
          <a:xfrm>
            <a:off x="6332102" y="4438618"/>
            <a:ext cx="5598331" cy="3668422"/>
          </a:xfrm>
          <a:custGeom>
            <a:avLst/>
            <a:gdLst/>
            <a:ahLst/>
            <a:cxnLst/>
            <a:rect l="l" t="t" r="r" b="b"/>
            <a:pathLst>
              <a:path w="5598331" h="3668422">
                <a:moveTo>
                  <a:pt x="0" y="0"/>
                </a:moveTo>
                <a:lnTo>
                  <a:pt x="5598331" y="0"/>
                </a:lnTo>
                <a:lnTo>
                  <a:pt x="5598331" y="3668422"/>
                </a:lnTo>
                <a:lnTo>
                  <a:pt x="0" y="3668422"/>
                </a:lnTo>
                <a:lnTo>
                  <a:pt x="0" y="0"/>
                </a:lnTo>
                <a:close/>
              </a:path>
            </a:pathLst>
          </a:custGeom>
          <a:blipFill>
            <a:blip r:embed="rId3"/>
            <a:stretch>
              <a:fillRect/>
            </a:stretch>
          </a:blipFill>
        </p:spPr>
      </p:sp>
      <p:sp>
        <p:nvSpPr>
          <p:cNvPr id="23" name="Freeform 23"/>
          <p:cNvSpPr/>
          <p:nvPr/>
        </p:nvSpPr>
        <p:spPr>
          <a:xfrm>
            <a:off x="11987446" y="4438881"/>
            <a:ext cx="5598331" cy="3686311"/>
          </a:xfrm>
          <a:custGeom>
            <a:avLst/>
            <a:gdLst/>
            <a:ahLst/>
            <a:cxnLst/>
            <a:rect l="l" t="t" r="r" b="b"/>
            <a:pathLst>
              <a:path w="5598331" h="3686311">
                <a:moveTo>
                  <a:pt x="0" y="0"/>
                </a:moveTo>
                <a:lnTo>
                  <a:pt x="5598331" y="0"/>
                </a:lnTo>
                <a:lnTo>
                  <a:pt x="5598331" y="3686310"/>
                </a:lnTo>
                <a:lnTo>
                  <a:pt x="0" y="3686310"/>
                </a:lnTo>
                <a:lnTo>
                  <a:pt x="0" y="0"/>
                </a:lnTo>
                <a:close/>
              </a:path>
            </a:pathLst>
          </a:custGeom>
          <a:blipFill>
            <a:blip r:embed="rId4"/>
            <a:stretch>
              <a:fillRect/>
            </a:stretch>
          </a:blipFill>
        </p:spPr>
      </p:sp>
      <p:sp>
        <p:nvSpPr>
          <p:cNvPr id="24" name="TextBox 24"/>
          <p:cNvSpPr txBox="1"/>
          <p:nvPr/>
        </p:nvSpPr>
        <p:spPr>
          <a:xfrm>
            <a:off x="6222687" y="1204540"/>
            <a:ext cx="5842626" cy="745383"/>
          </a:xfrm>
          <a:prstGeom prst="rect">
            <a:avLst/>
          </a:prstGeom>
        </p:spPr>
        <p:txBody>
          <a:bodyPr lIns="0" tIns="0" rIns="0" bIns="0" rtlCol="0" anchor="t">
            <a:spAutoFit/>
          </a:bodyPr>
          <a:lstStyle/>
          <a:p>
            <a:pPr marL="0" lvl="0" indent="0" algn="l">
              <a:lnSpc>
                <a:spcPts val="6159"/>
              </a:lnSpc>
              <a:spcBef>
                <a:spcPct val="0"/>
              </a:spcBef>
            </a:pPr>
            <a:r>
              <a:rPr lang="en-US" sz="4399">
                <a:solidFill>
                  <a:srgbClr val="EDEAE5"/>
                </a:solidFill>
                <a:latin typeface="Garet ExtraBold"/>
              </a:rPr>
              <a:t>PERIOD 1: PRE-1920</a:t>
            </a:r>
          </a:p>
        </p:txBody>
      </p:sp>
      <p:sp>
        <p:nvSpPr>
          <p:cNvPr id="25" name="TextBox 25"/>
          <p:cNvSpPr txBox="1"/>
          <p:nvPr/>
        </p:nvSpPr>
        <p:spPr>
          <a:xfrm>
            <a:off x="13268064" y="3287734"/>
            <a:ext cx="3037094" cy="379622"/>
          </a:xfrm>
          <a:prstGeom prst="rect">
            <a:avLst/>
          </a:prstGeom>
        </p:spPr>
        <p:txBody>
          <a:bodyPr lIns="0" tIns="0" rIns="0" bIns="0" rtlCol="0" anchor="t">
            <a:spAutoFit/>
          </a:bodyPr>
          <a:lstStyle/>
          <a:p>
            <a:pPr algn="ctr">
              <a:lnSpc>
                <a:spcPts val="3219"/>
              </a:lnSpc>
              <a:spcBef>
                <a:spcPct val="0"/>
              </a:spcBef>
            </a:pPr>
            <a:r>
              <a:rPr lang="en-US" sz="2299" spc="137">
                <a:solidFill>
                  <a:srgbClr val="546873"/>
                </a:solidFill>
                <a:latin typeface="Nunito Bold"/>
              </a:rPr>
              <a:t>Balanced Model</a:t>
            </a:r>
          </a:p>
        </p:txBody>
      </p:sp>
      <p:sp>
        <p:nvSpPr>
          <p:cNvPr id="26" name="TextBox 26"/>
          <p:cNvSpPr txBox="1"/>
          <p:nvPr/>
        </p:nvSpPr>
        <p:spPr>
          <a:xfrm>
            <a:off x="1940059" y="3287734"/>
            <a:ext cx="3071730"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798F9B"/>
                </a:solidFill>
                <a:latin typeface="Nunito Bold"/>
              </a:rPr>
              <a:t>Offensive Model</a:t>
            </a:r>
          </a:p>
        </p:txBody>
      </p:sp>
      <p:sp>
        <p:nvSpPr>
          <p:cNvPr id="27" name="TextBox 27"/>
          <p:cNvSpPr txBox="1"/>
          <p:nvPr/>
        </p:nvSpPr>
        <p:spPr>
          <a:xfrm>
            <a:off x="7474175" y="3287471"/>
            <a:ext cx="3314184" cy="379622"/>
          </a:xfrm>
          <a:prstGeom prst="rect">
            <a:avLst/>
          </a:prstGeom>
        </p:spPr>
        <p:txBody>
          <a:bodyPr lIns="0" tIns="0" rIns="0" bIns="0" rtlCol="0" anchor="t">
            <a:spAutoFit/>
          </a:bodyPr>
          <a:lstStyle/>
          <a:p>
            <a:pPr marL="0" lvl="0" indent="0" algn="ctr">
              <a:lnSpc>
                <a:spcPts val="3219"/>
              </a:lnSpc>
              <a:spcBef>
                <a:spcPct val="0"/>
              </a:spcBef>
            </a:pPr>
            <a:r>
              <a:rPr lang="en-US" sz="2299" spc="137">
                <a:solidFill>
                  <a:srgbClr val="EDEAE5"/>
                </a:solidFill>
                <a:latin typeface="Nunito Bold"/>
              </a:rPr>
              <a:t>Defensive Model</a:t>
            </a:r>
          </a:p>
        </p:txBody>
      </p:sp>
      <p:sp>
        <p:nvSpPr>
          <p:cNvPr id="28" name="TextBox 28"/>
          <p:cNvSpPr txBox="1"/>
          <p:nvPr/>
        </p:nvSpPr>
        <p:spPr>
          <a:xfrm>
            <a:off x="14334564" y="1009650"/>
            <a:ext cx="2924736" cy="271090"/>
          </a:xfrm>
          <a:prstGeom prst="rect">
            <a:avLst/>
          </a:prstGeom>
        </p:spPr>
        <p:txBody>
          <a:bodyPr lIns="0" tIns="0" rIns="0" bIns="0" rtlCol="0" anchor="t">
            <a:spAutoFit/>
          </a:bodyPr>
          <a:lstStyle/>
          <a:p>
            <a:pPr marL="0" lvl="0" indent="0" algn="r">
              <a:lnSpc>
                <a:spcPts val="2380"/>
              </a:lnSpc>
              <a:spcBef>
                <a:spcPct val="0"/>
              </a:spcBef>
            </a:pPr>
            <a:r>
              <a:rPr lang="en-US" sz="1700">
                <a:solidFill>
                  <a:srgbClr val="EDEAE5"/>
                </a:solidFill>
                <a:latin typeface="Nunito"/>
              </a:rPr>
              <a:t>BASEBALL STATISTICS</a:t>
            </a:r>
          </a:p>
        </p:txBody>
      </p:sp>
      <p:sp>
        <p:nvSpPr>
          <p:cNvPr id="29" name="TextBox 29"/>
          <p:cNvSpPr txBox="1"/>
          <p:nvPr/>
        </p:nvSpPr>
        <p:spPr>
          <a:xfrm>
            <a:off x="1028700" y="1009650"/>
            <a:ext cx="2932097" cy="271090"/>
          </a:xfrm>
          <a:prstGeom prst="rect">
            <a:avLst/>
          </a:prstGeom>
        </p:spPr>
        <p:txBody>
          <a:bodyPr lIns="0" tIns="0" rIns="0" bIns="0" rtlCol="0" anchor="t">
            <a:spAutoFit/>
          </a:bodyPr>
          <a:lstStyle/>
          <a:p>
            <a:pPr>
              <a:lnSpc>
                <a:spcPts val="2380"/>
              </a:lnSpc>
              <a:spcBef>
                <a:spcPct val="0"/>
              </a:spcBef>
            </a:pPr>
            <a:r>
              <a:rPr lang="en-US" sz="1700">
                <a:solidFill>
                  <a:srgbClr val="EDEAE5"/>
                </a:solidFill>
                <a:latin typeface="Nunito"/>
              </a:rPr>
              <a:t>Linear Regression Modeling</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Baseball Statistics Analysis</dc:title>
  <cp:revision>23</cp:revision>
  <dcterms:created xsi:type="dcterms:W3CDTF">2006-08-16T00:00:00Z</dcterms:created>
  <dcterms:modified xsi:type="dcterms:W3CDTF">2023-07-01T01:37:33Z</dcterms:modified>
  <dc:identifier>DAFnN0BQgU8</dc:identifier>
</cp:coreProperties>
</file>